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6"/>
  </p:notesMasterIdLst>
  <p:handoutMasterIdLst>
    <p:handoutMasterId r:id="rId77"/>
  </p:handoutMasterIdLst>
  <p:sldIdLst>
    <p:sldId id="256" r:id="rId2"/>
    <p:sldId id="295" r:id="rId3"/>
    <p:sldId id="296" r:id="rId4"/>
    <p:sldId id="300" r:id="rId5"/>
    <p:sldId id="302" r:id="rId6"/>
    <p:sldId id="301" r:id="rId7"/>
    <p:sldId id="303" r:id="rId8"/>
    <p:sldId id="304" r:id="rId9"/>
    <p:sldId id="317"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297" r:id="rId60"/>
    <p:sldId id="298" r:id="rId61"/>
    <p:sldId id="299" r:id="rId62"/>
    <p:sldId id="355" r:id="rId63"/>
    <p:sldId id="356" r:id="rId64"/>
    <p:sldId id="358" r:id="rId65"/>
    <p:sldId id="357" r:id="rId66"/>
    <p:sldId id="359" r:id="rId67"/>
    <p:sldId id="360" r:id="rId68"/>
    <p:sldId id="361" r:id="rId69"/>
    <p:sldId id="362" r:id="rId70"/>
    <p:sldId id="363" r:id="rId71"/>
    <p:sldId id="364" r:id="rId72"/>
    <p:sldId id="365" r:id="rId73"/>
    <p:sldId id="366" r:id="rId74"/>
    <p:sldId id="367" r:id="rId75"/>
  </p:sldIdLst>
  <p:sldSz cx="27432000" cy="6858000"/>
  <p:notesSz cx="6858000" cy="9296400"/>
  <p:embeddedFontLst>
    <p:embeddedFont>
      <p:font typeface="Baskerville Old Face" pitchFamily="18" charset="0"/>
      <p:regular r:id="rId78"/>
    </p:embeddedFont>
    <p:embeddedFont>
      <p:font typeface="Cambria" pitchFamily="18" charset="0"/>
      <p:regular r:id="rId79"/>
      <p:bold r:id="rId80"/>
      <p:italic r:id="rId81"/>
      <p:boldItalic r:id="rId82"/>
    </p:embeddedFont>
    <p:embeddedFont>
      <p:font typeface="Calibri" pitchFamily="34" charset="0"/>
      <p:regular r:id="rId83"/>
      <p:bold r:id="rId84"/>
      <p:italic r:id="rId85"/>
      <p:boldItalic r:id="rId86"/>
    </p:embeddedFont>
  </p:embeddedFontLst>
  <p:defaultTextStyle>
    <a:defPPr>
      <a:defRPr lang="en-US"/>
    </a:defPPr>
    <a:lvl1pPr algn="l" rtl="0" fontAlgn="base">
      <a:spcBef>
        <a:spcPct val="0"/>
      </a:spcBef>
      <a:spcAft>
        <a:spcPct val="0"/>
      </a:spcAft>
      <a:defRPr kern="1200">
        <a:solidFill>
          <a:schemeClr val="bg1"/>
        </a:solidFill>
        <a:latin typeface="Baskerville Old Face" pitchFamily="18" charset="0"/>
        <a:ea typeface="+mn-ea"/>
        <a:cs typeface="+mn-cs"/>
      </a:defRPr>
    </a:lvl1pPr>
    <a:lvl2pPr marL="457200" algn="l" rtl="0" fontAlgn="base">
      <a:spcBef>
        <a:spcPct val="0"/>
      </a:spcBef>
      <a:spcAft>
        <a:spcPct val="0"/>
      </a:spcAft>
      <a:defRPr kern="1200">
        <a:solidFill>
          <a:schemeClr val="bg1"/>
        </a:solidFill>
        <a:latin typeface="Baskerville Old Face" pitchFamily="18" charset="0"/>
        <a:ea typeface="+mn-ea"/>
        <a:cs typeface="+mn-cs"/>
      </a:defRPr>
    </a:lvl2pPr>
    <a:lvl3pPr marL="914400" algn="l" rtl="0" fontAlgn="base">
      <a:spcBef>
        <a:spcPct val="0"/>
      </a:spcBef>
      <a:spcAft>
        <a:spcPct val="0"/>
      </a:spcAft>
      <a:defRPr kern="1200">
        <a:solidFill>
          <a:schemeClr val="bg1"/>
        </a:solidFill>
        <a:latin typeface="Baskerville Old Face" pitchFamily="18" charset="0"/>
        <a:ea typeface="+mn-ea"/>
        <a:cs typeface="+mn-cs"/>
      </a:defRPr>
    </a:lvl3pPr>
    <a:lvl4pPr marL="1371600" algn="l" rtl="0" fontAlgn="base">
      <a:spcBef>
        <a:spcPct val="0"/>
      </a:spcBef>
      <a:spcAft>
        <a:spcPct val="0"/>
      </a:spcAft>
      <a:defRPr kern="1200">
        <a:solidFill>
          <a:schemeClr val="bg1"/>
        </a:solidFill>
        <a:latin typeface="Baskerville Old Face" pitchFamily="18" charset="0"/>
        <a:ea typeface="+mn-ea"/>
        <a:cs typeface="+mn-cs"/>
      </a:defRPr>
    </a:lvl4pPr>
    <a:lvl5pPr marL="1828800" algn="l" rtl="0" fontAlgn="base">
      <a:spcBef>
        <a:spcPct val="0"/>
      </a:spcBef>
      <a:spcAft>
        <a:spcPct val="0"/>
      </a:spcAft>
      <a:defRPr kern="1200">
        <a:solidFill>
          <a:schemeClr val="bg1"/>
        </a:solidFill>
        <a:latin typeface="Baskerville Old Face" pitchFamily="18" charset="0"/>
        <a:ea typeface="+mn-ea"/>
        <a:cs typeface="+mn-cs"/>
      </a:defRPr>
    </a:lvl5pPr>
    <a:lvl6pPr marL="2286000" algn="l" defTabSz="914400" rtl="0" eaLnBrk="1" latinLnBrk="0" hangingPunct="1">
      <a:defRPr kern="1200">
        <a:solidFill>
          <a:schemeClr val="bg1"/>
        </a:solidFill>
        <a:latin typeface="Baskerville Old Face" pitchFamily="18" charset="0"/>
        <a:ea typeface="+mn-ea"/>
        <a:cs typeface="+mn-cs"/>
      </a:defRPr>
    </a:lvl6pPr>
    <a:lvl7pPr marL="2743200" algn="l" defTabSz="914400" rtl="0" eaLnBrk="1" latinLnBrk="0" hangingPunct="1">
      <a:defRPr kern="1200">
        <a:solidFill>
          <a:schemeClr val="bg1"/>
        </a:solidFill>
        <a:latin typeface="Baskerville Old Face" pitchFamily="18" charset="0"/>
        <a:ea typeface="+mn-ea"/>
        <a:cs typeface="+mn-cs"/>
      </a:defRPr>
    </a:lvl7pPr>
    <a:lvl8pPr marL="3200400" algn="l" defTabSz="914400" rtl="0" eaLnBrk="1" latinLnBrk="0" hangingPunct="1">
      <a:defRPr kern="1200">
        <a:solidFill>
          <a:schemeClr val="bg1"/>
        </a:solidFill>
        <a:latin typeface="Baskerville Old Face" pitchFamily="18" charset="0"/>
        <a:ea typeface="+mn-ea"/>
        <a:cs typeface="+mn-cs"/>
      </a:defRPr>
    </a:lvl8pPr>
    <a:lvl9pPr marL="3657600" algn="l" defTabSz="914400" rtl="0" eaLnBrk="1" latinLnBrk="0" hangingPunct="1">
      <a:defRPr kern="1200">
        <a:solidFill>
          <a:schemeClr val="bg1"/>
        </a:solidFill>
        <a:latin typeface="Baskerville Old Fac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97" autoAdjust="0"/>
    <p:restoredTop sz="90950" autoAdjust="0"/>
  </p:normalViewPr>
  <p:slideViewPr>
    <p:cSldViewPr>
      <p:cViewPr>
        <p:scale>
          <a:sx n="50" d="100"/>
          <a:sy n="50" d="100"/>
        </p:scale>
        <p:origin x="2130" y="-78"/>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7.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87809" tIns="43904" rIns="87809" bIns="43904" numCol="1" anchor="t" anchorCtr="0" compatLnSpc="1">
            <a:prstTxWarp prst="textNoShape">
              <a:avLst/>
            </a:prstTxWarp>
          </a:bodyPr>
          <a:lstStyle>
            <a:lvl1pPr defTabSz="877888">
              <a:spcBef>
                <a:spcPct val="0"/>
              </a:spcBef>
              <a:buFontTx/>
              <a:buNone/>
              <a:defRPr sz="1100">
                <a:solidFill>
                  <a:schemeClr val="tx1"/>
                </a:solidFill>
                <a:latin typeface="Arial" charset="0"/>
              </a:defRPr>
            </a:lvl1pPr>
          </a:lstStyle>
          <a:p>
            <a:pPr>
              <a:defRPr/>
            </a:pPr>
            <a:endParaRPr lang="en-US"/>
          </a:p>
        </p:txBody>
      </p:sp>
      <p:sp>
        <p:nvSpPr>
          <p:cNvPr id="5837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87809" tIns="43904" rIns="87809" bIns="43904" numCol="1" anchor="t" anchorCtr="0" compatLnSpc="1">
            <a:prstTxWarp prst="textNoShape">
              <a:avLst/>
            </a:prstTxWarp>
          </a:bodyPr>
          <a:lstStyle>
            <a:lvl1pPr algn="r" defTabSz="877888">
              <a:spcBef>
                <a:spcPct val="0"/>
              </a:spcBef>
              <a:buFontTx/>
              <a:buNone/>
              <a:defRPr sz="1100">
                <a:solidFill>
                  <a:schemeClr val="tx1"/>
                </a:solidFill>
                <a:latin typeface="Arial" charset="0"/>
              </a:defRPr>
            </a:lvl1pPr>
          </a:lstStyle>
          <a:p>
            <a:pPr>
              <a:defRPr/>
            </a:pPr>
            <a:endParaRPr lang="en-US"/>
          </a:p>
        </p:txBody>
      </p:sp>
      <p:sp>
        <p:nvSpPr>
          <p:cNvPr id="583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87809" tIns="43904" rIns="87809" bIns="43904" numCol="1" anchor="b" anchorCtr="0" compatLnSpc="1">
            <a:prstTxWarp prst="textNoShape">
              <a:avLst/>
            </a:prstTxWarp>
          </a:bodyPr>
          <a:lstStyle>
            <a:lvl1pPr defTabSz="877888">
              <a:spcBef>
                <a:spcPct val="0"/>
              </a:spcBef>
              <a:buFontTx/>
              <a:buNone/>
              <a:defRPr sz="1100">
                <a:solidFill>
                  <a:schemeClr val="tx1"/>
                </a:solidFill>
                <a:latin typeface="Arial" charset="0"/>
              </a:defRPr>
            </a:lvl1pPr>
          </a:lstStyle>
          <a:p>
            <a:pPr>
              <a:defRPr/>
            </a:pPr>
            <a:endParaRPr lang="en-US"/>
          </a:p>
        </p:txBody>
      </p:sp>
      <p:sp>
        <p:nvSpPr>
          <p:cNvPr id="583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87809" tIns="43904" rIns="87809" bIns="43904" numCol="1" anchor="b" anchorCtr="0" compatLnSpc="1">
            <a:prstTxWarp prst="textNoShape">
              <a:avLst/>
            </a:prstTxWarp>
          </a:bodyPr>
          <a:lstStyle>
            <a:lvl1pPr algn="r" defTabSz="877888">
              <a:spcBef>
                <a:spcPct val="0"/>
              </a:spcBef>
              <a:buFontTx/>
              <a:buNone/>
              <a:defRPr sz="1100">
                <a:solidFill>
                  <a:schemeClr val="tx1"/>
                </a:solidFill>
                <a:latin typeface="Arial" charset="0"/>
              </a:defRPr>
            </a:lvl1pPr>
          </a:lstStyle>
          <a:p>
            <a:pPr>
              <a:defRPr/>
            </a:pPr>
            <a:fld id="{50427373-E793-46DE-8DB3-781C73648F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87809" tIns="43904" rIns="87809" bIns="43904" numCol="1" anchor="t" anchorCtr="0" compatLnSpc="1">
            <a:prstTxWarp prst="textNoShape">
              <a:avLst/>
            </a:prstTxWarp>
          </a:bodyPr>
          <a:lstStyle>
            <a:lvl1pPr defTabSz="877888">
              <a:spcBef>
                <a:spcPct val="0"/>
              </a:spcBef>
              <a:buFontTx/>
              <a:buNone/>
              <a:defRPr sz="1100">
                <a:solidFill>
                  <a:schemeClr val="tx1"/>
                </a:solidFill>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87809" tIns="43904" rIns="87809" bIns="43904" numCol="1" anchor="t" anchorCtr="0" compatLnSpc="1">
            <a:prstTxWarp prst="textNoShape">
              <a:avLst/>
            </a:prstTxWarp>
          </a:bodyPr>
          <a:lstStyle>
            <a:lvl1pPr algn="r" defTabSz="877888">
              <a:spcBef>
                <a:spcPct val="0"/>
              </a:spcBef>
              <a:buFontTx/>
              <a:buNone/>
              <a:defRPr sz="110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540125" y="698500"/>
            <a:ext cx="13938250" cy="34845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87809" tIns="43904" rIns="87809" bIns="439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87809" tIns="43904" rIns="87809" bIns="43904" numCol="1" anchor="b" anchorCtr="0" compatLnSpc="1">
            <a:prstTxWarp prst="textNoShape">
              <a:avLst/>
            </a:prstTxWarp>
          </a:bodyPr>
          <a:lstStyle>
            <a:lvl1pPr defTabSz="877888">
              <a:spcBef>
                <a:spcPct val="0"/>
              </a:spcBef>
              <a:buFontTx/>
              <a:buNone/>
              <a:defRPr sz="1100">
                <a:solidFill>
                  <a:schemeClr val="tx1"/>
                </a:solidFill>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87809" tIns="43904" rIns="87809" bIns="43904" numCol="1" anchor="b" anchorCtr="0" compatLnSpc="1">
            <a:prstTxWarp prst="textNoShape">
              <a:avLst/>
            </a:prstTxWarp>
          </a:bodyPr>
          <a:lstStyle>
            <a:lvl1pPr algn="r" defTabSz="877888">
              <a:spcBef>
                <a:spcPct val="0"/>
              </a:spcBef>
              <a:buFontTx/>
              <a:buNone/>
              <a:defRPr sz="1100">
                <a:solidFill>
                  <a:schemeClr val="tx1"/>
                </a:solidFill>
                <a:latin typeface="Arial" charset="0"/>
              </a:defRPr>
            </a:lvl1pPr>
          </a:lstStyle>
          <a:p>
            <a:pPr>
              <a:defRPr/>
            </a:pPr>
            <a:fld id="{0213FD3C-E05E-4BD7-B04B-96F8537479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10</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11</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58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61</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62</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63</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64</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65</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66</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12</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68</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69</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70</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71</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72</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73</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164FFC5B-6C76-4417-953E-DBB6B29BCE1E}" type="slidenum">
              <a:rPr lang="en-US" smtClean="0"/>
              <a:pPr/>
              <a:t>74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213FD3C-E05E-4BD7-B04B-96F8537479D4}"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Box 4"/>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solidFill>
                  <a:schemeClr val="bg1"/>
                </a:solidFill>
              </a:rPr>
              <a:t>Alternative </a:t>
            </a:r>
            <a:r>
              <a:rPr lang="en-US" sz="1600" dirty="0" smtClean="0">
                <a:solidFill>
                  <a:schemeClr val="bg1"/>
                </a:solidFill>
              </a:rPr>
              <a:t>Delivery Method</a:t>
            </a:r>
            <a:endParaRPr lang="en-US" sz="1600" dirty="0">
              <a:solidFill>
                <a:schemeClr val="bg1"/>
              </a:solidFill>
            </a:endParaRPr>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t>Conclusions</a:t>
            </a:r>
          </a:p>
          <a:p>
            <a:pPr>
              <a:spcBef>
                <a:spcPct val="50000"/>
              </a:spcBef>
              <a:buFontTx/>
              <a:buNone/>
              <a:defRPr/>
            </a:pPr>
            <a:r>
              <a:rPr lang="en-US" sz="1600" dirty="0">
                <a:solidFill>
                  <a:schemeClr val="bg1"/>
                </a:solidFill>
              </a:rPr>
              <a:t>Acknowledgements</a:t>
            </a:r>
          </a:p>
          <a:p>
            <a:pPr>
              <a:spcBef>
                <a:spcPct val="50000"/>
              </a:spcBef>
              <a:buFontTx/>
              <a:buNone/>
              <a:defRPr/>
            </a:pPr>
            <a:r>
              <a:rPr lang="en-US" sz="1600" dirty="0">
                <a:solidFill>
                  <a:srgbClr val="FF0000"/>
                </a:solidFill>
              </a:rPr>
              <a:t>Questions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Box 2"/>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rgbClr val="FF0000"/>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t>Alternative </a:t>
            </a:r>
            <a:r>
              <a:rPr lang="en-US" sz="1600" dirty="0" smtClean="0"/>
              <a:t>Delivery Method</a:t>
            </a:r>
            <a:endParaRPr lang="en-US" sz="1600" dirty="0"/>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t>Conclusions</a:t>
            </a:r>
          </a:p>
          <a:p>
            <a:pPr>
              <a:spcBef>
                <a:spcPct val="50000"/>
              </a:spcBef>
              <a:buFontTx/>
              <a:buNone/>
              <a:defRPr/>
            </a:pPr>
            <a:r>
              <a:rPr lang="en-US" sz="1600" dirty="0"/>
              <a:t>Acknowledgements</a:t>
            </a:r>
          </a:p>
          <a:p>
            <a:pPr>
              <a:spcBef>
                <a:spcPct val="50000"/>
              </a:spcBef>
              <a:buFontTx/>
              <a:buNone/>
              <a:defRPr/>
            </a:pPr>
            <a:r>
              <a:rPr lang="en-US" sz="1600" dirty="0"/>
              <a:t>Questions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Box 8"/>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rgbClr val="FF0000"/>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t>Alternative </a:t>
            </a:r>
            <a:r>
              <a:rPr lang="en-US" sz="1600" dirty="0" smtClean="0"/>
              <a:t>Delivery Method</a:t>
            </a:r>
            <a:endParaRPr lang="en-US" sz="1600" dirty="0"/>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t>Conclusions</a:t>
            </a:r>
          </a:p>
          <a:p>
            <a:pPr>
              <a:spcBef>
                <a:spcPct val="50000"/>
              </a:spcBef>
              <a:buFontTx/>
              <a:buNone/>
              <a:defRPr/>
            </a:pPr>
            <a:r>
              <a:rPr lang="en-US" sz="1600" dirty="0"/>
              <a:t>Acknowledgements</a:t>
            </a:r>
          </a:p>
          <a:p>
            <a:pPr>
              <a:spcBef>
                <a:spcPct val="50000"/>
              </a:spcBef>
              <a:buFontTx/>
              <a:buNone/>
              <a:defRPr/>
            </a:pPr>
            <a:r>
              <a:rPr lang="en-US" sz="1600" dirty="0"/>
              <a:t>Questions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Box 8"/>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rgbClr val="FF0000"/>
                </a:solidFill>
              </a:rPr>
              <a:t>Research Focus</a:t>
            </a:r>
            <a:endParaRPr lang="en-US" sz="1600" dirty="0">
              <a:solidFill>
                <a:srgbClr val="FF0000"/>
              </a:solidFill>
            </a:endParaRPr>
          </a:p>
          <a:p>
            <a:pPr>
              <a:spcBef>
                <a:spcPct val="50000"/>
              </a:spcBef>
              <a:buFontTx/>
              <a:buNone/>
              <a:defRPr/>
            </a:pPr>
            <a:r>
              <a:rPr lang="en-US" sz="1600" dirty="0"/>
              <a:t>Alternative </a:t>
            </a:r>
            <a:r>
              <a:rPr lang="en-US" sz="1600" dirty="0" smtClean="0"/>
              <a:t>Delivery Method</a:t>
            </a:r>
            <a:endParaRPr lang="en-US" sz="1600" dirty="0"/>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t>Conclusions</a:t>
            </a:r>
          </a:p>
          <a:p>
            <a:pPr>
              <a:spcBef>
                <a:spcPct val="50000"/>
              </a:spcBef>
              <a:buFontTx/>
              <a:buNone/>
              <a:defRPr/>
            </a:pPr>
            <a:r>
              <a:rPr lang="en-US" sz="1600" dirty="0"/>
              <a:t>Acknowledgements</a:t>
            </a:r>
          </a:p>
          <a:p>
            <a:pPr>
              <a:spcBef>
                <a:spcPct val="50000"/>
              </a:spcBef>
              <a:buFontTx/>
              <a:buNone/>
              <a:defRPr/>
            </a:pPr>
            <a:r>
              <a:rPr lang="en-US" sz="1600" dirty="0"/>
              <a:t>Questions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Box 8"/>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solidFill>
                  <a:srgbClr val="FF0000"/>
                </a:solidFill>
              </a:rPr>
              <a:t>Alternative </a:t>
            </a:r>
            <a:r>
              <a:rPr lang="en-US" sz="1600" dirty="0" smtClean="0">
                <a:solidFill>
                  <a:srgbClr val="FF0000"/>
                </a:solidFill>
              </a:rPr>
              <a:t>Delivery Method</a:t>
            </a:r>
            <a:endParaRPr lang="en-US" sz="1600" dirty="0">
              <a:solidFill>
                <a:srgbClr val="FF0000"/>
              </a:solidFill>
            </a:endParaRPr>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t>Conclusions</a:t>
            </a:r>
          </a:p>
          <a:p>
            <a:pPr>
              <a:spcBef>
                <a:spcPct val="50000"/>
              </a:spcBef>
              <a:buFontTx/>
              <a:buNone/>
              <a:defRPr/>
            </a:pPr>
            <a:r>
              <a:rPr lang="en-US" sz="1600" dirty="0"/>
              <a:t>Acknowledgements</a:t>
            </a:r>
          </a:p>
          <a:p>
            <a:pPr>
              <a:spcBef>
                <a:spcPct val="50000"/>
              </a:spcBef>
              <a:buFontTx/>
              <a:buNone/>
              <a:defRPr/>
            </a:pPr>
            <a:r>
              <a:rPr lang="en-US" sz="1600" dirty="0"/>
              <a:t>Questions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TextBox 8"/>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solidFill>
                  <a:schemeClr val="bg1"/>
                </a:solidFill>
              </a:rPr>
              <a:t>Alternative </a:t>
            </a:r>
            <a:r>
              <a:rPr lang="en-US" sz="1600" dirty="0" smtClean="0">
                <a:solidFill>
                  <a:schemeClr val="bg1"/>
                </a:solidFill>
              </a:rPr>
              <a:t>Delivery Method</a:t>
            </a:r>
            <a:endParaRPr lang="en-US" sz="1600" dirty="0">
              <a:solidFill>
                <a:schemeClr val="bg1"/>
              </a:solidFill>
            </a:endParaRPr>
          </a:p>
          <a:p>
            <a:pPr>
              <a:spcBef>
                <a:spcPct val="50000"/>
              </a:spcBef>
              <a:buFontTx/>
              <a:buNone/>
              <a:defRPr/>
            </a:pPr>
            <a:r>
              <a:rPr lang="en-US" sz="1600" dirty="0">
                <a:solidFill>
                  <a:srgbClr val="FF0000"/>
                </a:solidFill>
              </a:rPr>
              <a:t>Chilled Beams Cost </a:t>
            </a:r>
            <a:r>
              <a:rPr lang="en-US" sz="1600" dirty="0" smtClean="0">
                <a:solidFill>
                  <a:srgbClr val="FF0000"/>
                </a:solidFill>
              </a:rPr>
              <a:t>&amp; </a:t>
            </a:r>
            <a:r>
              <a:rPr lang="en-US" sz="1600" dirty="0">
                <a:solidFill>
                  <a:srgbClr val="FF0000"/>
                </a:solidFill>
              </a:rPr>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t>Conclusions</a:t>
            </a:r>
          </a:p>
          <a:p>
            <a:pPr>
              <a:spcBef>
                <a:spcPct val="50000"/>
              </a:spcBef>
              <a:buFontTx/>
              <a:buNone/>
              <a:defRPr/>
            </a:pPr>
            <a:r>
              <a:rPr lang="en-US" sz="1600" dirty="0"/>
              <a:t>Acknowledgements</a:t>
            </a:r>
          </a:p>
          <a:p>
            <a:pPr>
              <a:spcBef>
                <a:spcPct val="50000"/>
              </a:spcBef>
              <a:buFontTx/>
              <a:buNone/>
              <a:defRPr/>
            </a:pPr>
            <a:r>
              <a:rPr lang="en-US" sz="1600" dirty="0"/>
              <a:t>Questions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extBox 8"/>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solidFill>
                  <a:schemeClr val="bg1"/>
                </a:solidFill>
              </a:rPr>
              <a:t>Alternative </a:t>
            </a:r>
            <a:r>
              <a:rPr lang="en-US" sz="1600" dirty="0" smtClean="0">
                <a:solidFill>
                  <a:schemeClr val="bg1"/>
                </a:solidFill>
              </a:rPr>
              <a:t>Delivery Method</a:t>
            </a:r>
            <a:endParaRPr lang="en-US" sz="1600" dirty="0">
              <a:solidFill>
                <a:schemeClr val="bg1"/>
              </a:solidFill>
            </a:endParaRPr>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solidFill>
                  <a:srgbClr val="FF0000"/>
                </a:solidFill>
              </a:rPr>
              <a:t>Concrete Over-pour </a:t>
            </a:r>
            <a:r>
              <a:rPr lang="en-US" sz="1600" dirty="0" smtClean="0">
                <a:solidFill>
                  <a:srgbClr val="FF0000"/>
                </a:solidFill>
              </a:rPr>
              <a:t>Due </a:t>
            </a:r>
            <a:r>
              <a:rPr lang="en-US" sz="1600" dirty="0">
                <a:solidFill>
                  <a:srgbClr val="FF0000"/>
                </a:solidFill>
              </a:rPr>
              <a:t>to </a:t>
            </a:r>
            <a:r>
              <a:rPr lang="en-US" sz="1600" dirty="0" smtClean="0">
                <a:solidFill>
                  <a:srgbClr val="FF0000"/>
                </a:solidFill>
              </a:rPr>
              <a:t>Steel Deflection</a:t>
            </a:r>
            <a:endParaRPr lang="en-US" sz="1600" dirty="0">
              <a:solidFill>
                <a:srgbClr val="FF0000"/>
              </a:solidFill>
            </a:endParaRPr>
          </a:p>
          <a:p>
            <a:pPr>
              <a:spcBef>
                <a:spcPct val="50000"/>
              </a:spcBef>
              <a:buFontTx/>
              <a:buNone/>
              <a:defRPr/>
            </a:pPr>
            <a:r>
              <a:rPr lang="en-US" sz="1600" dirty="0"/>
              <a:t>Conclusions</a:t>
            </a:r>
          </a:p>
          <a:p>
            <a:pPr>
              <a:spcBef>
                <a:spcPct val="50000"/>
              </a:spcBef>
              <a:buFontTx/>
              <a:buNone/>
              <a:defRPr/>
            </a:pPr>
            <a:r>
              <a:rPr lang="en-US" sz="1600" dirty="0"/>
              <a:t>Acknowledgements</a:t>
            </a:r>
          </a:p>
          <a:p>
            <a:pPr>
              <a:spcBef>
                <a:spcPct val="50000"/>
              </a:spcBef>
              <a:buFontTx/>
              <a:buNone/>
              <a:defRPr/>
            </a:pPr>
            <a:r>
              <a:rPr lang="en-US" sz="1600" dirty="0"/>
              <a:t>Questions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extBox 4"/>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solidFill>
                  <a:schemeClr val="bg1"/>
                </a:solidFill>
              </a:rPr>
              <a:t>Alternative </a:t>
            </a:r>
            <a:r>
              <a:rPr lang="en-US" sz="1600" dirty="0" smtClean="0">
                <a:solidFill>
                  <a:schemeClr val="bg1"/>
                </a:solidFill>
              </a:rPr>
              <a:t>Delivery Method</a:t>
            </a:r>
            <a:endParaRPr lang="en-US" sz="1600" dirty="0">
              <a:solidFill>
                <a:schemeClr val="bg1"/>
              </a:solidFill>
            </a:endParaRPr>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solidFill>
                  <a:srgbClr val="FF0000"/>
                </a:solidFill>
              </a:rPr>
              <a:t>Conclusions</a:t>
            </a:r>
          </a:p>
          <a:p>
            <a:pPr>
              <a:spcBef>
                <a:spcPct val="50000"/>
              </a:spcBef>
              <a:buFontTx/>
              <a:buNone/>
              <a:defRPr/>
            </a:pPr>
            <a:r>
              <a:rPr lang="en-US" sz="1600" dirty="0"/>
              <a:t>Acknowledgements</a:t>
            </a:r>
          </a:p>
          <a:p>
            <a:pPr>
              <a:spcBef>
                <a:spcPct val="50000"/>
              </a:spcBef>
              <a:buFontTx/>
              <a:buNone/>
              <a:defRPr/>
            </a:pPr>
            <a:r>
              <a:rPr lang="en-US" sz="1600" dirty="0"/>
              <a:t>Questions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extBox 4"/>
          <p:cNvSpPr txBox="1"/>
          <p:nvPr userDrawn="1"/>
        </p:nvSpPr>
        <p:spPr>
          <a:xfrm>
            <a:off x="228600" y="1371600"/>
            <a:ext cx="3733800" cy="3539430"/>
          </a:xfrm>
          <a:prstGeom prst="rect">
            <a:avLst/>
          </a:prstGeom>
          <a:noFill/>
        </p:spPr>
        <p:txBody>
          <a:bodyPr wrap="square">
            <a:spAutoFit/>
          </a:bodyPr>
          <a:lstStyle/>
          <a:p>
            <a:pPr>
              <a:spcBef>
                <a:spcPct val="50000"/>
              </a:spcBef>
              <a:buFontTx/>
              <a:buNone/>
              <a:defRPr/>
            </a:pPr>
            <a:r>
              <a:rPr lang="en-US" sz="1600" dirty="0" smtClean="0">
                <a:solidFill>
                  <a:schemeClr val="bg1"/>
                </a:solidFill>
              </a:rPr>
              <a:t>Introduction</a:t>
            </a:r>
          </a:p>
          <a:p>
            <a:pPr>
              <a:spcBef>
                <a:spcPct val="50000"/>
              </a:spcBef>
              <a:buFontTx/>
              <a:buNone/>
              <a:defRPr/>
            </a:pPr>
            <a:r>
              <a:rPr lang="en-US" sz="1600" dirty="0" smtClean="0">
                <a:solidFill>
                  <a:schemeClr val="bg1"/>
                </a:solidFill>
              </a:rPr>
              <a:t>Project Background</a:t>
            </a:r>
          </a:p>
          <a:p>
            <a:pPr>
              <a:spcBef>
                <a:spcPct val="50000"/>
              </a:spcBef>
              <a:buFontTx/>
              <a:buNone/>
              <a:defRPr/>
            </a:pPr>
            <a:r>
              <a:rPr lang="en-US" sz="1600" dirty="0" smtClean="0">
                <a:solidFill>
                  <a:schemeClr val="bg1"/>
                </a:solidFill>
              </a:rPr>
              <a:t>Research Focus</a:t>
            </a:r>
            <a:endParaRPr lang="en-US" sz="1600" dirty="0">
              <a:solidFill>
                <a:schemeClr val="bg1"/>
              </a:solidFill>
            </a:endParaRPr>
          </a:p>
          <a:p>
            <a:pPr>
              <a:spcBef>
                <a:spcPct val="50000"/>
              </a:spcBef>
              <a:buFontTx/>
              <a:buNone/>
              <a:defRPr/>
            </a:pPr>
            <a:r>
              <a:rPr lang="en-US" sz="1600" dirty="0">
                <a:solidFill>
                  <a:schemeClr val="bg1"/>
                </a:solidFill>
              </a:rPr>
              <a:t>Alternative </a:t>
            </a:r>
            <a:r>
              <a:rPr lang="en-US" sz="1600" dirty="0" smtClean="0">
                <a:solidFill>
                  <a:schemeClr val="bg1"/>
                </a:solidFill>
              </a:rPr>
              <a:t>Delivery Method</a:t>
            </a:r>
            <a:endParaRPr lang="en-US" sz="1600" dirty="0">
              <a:solidFill>
                <a:schemeClr val="bg1"/>
              </a:solidFill>
            </a:endParaRPr>
          </a:p>
          <a:p>
            <a:pPr>
              <a:spcBef>
                <a:spcPct val="50000"/>
              </a:spcBef>
              <a:buFontTx/>
              <a:buNone/>
              <a:defRPr/>
            </a:pPr>
            <a:r>
              <a:rPr lang="en-US" sz="1600" dirty="0"/>
              <a:t>Chilled Beams Cost </a:t>
            </a:r>
            <a:r>
              <a:rPr lang="en-US" sz="1600" dirty="0" smtClean="0"/>
              <a:t>&amp; </a:t>
            </a:r>
            <a:r>
              <a:rPr lang="en-US" sz="1600" dirty="0"/>
              <a:t>Schedule Impact</a:t>
            </a:r>
          </a:p>
          <a:p>
            <a:pPr>
              <a:spcBef>
                <a:spcPct val="50000"/>
              </a:spcBef>
              <a:buFontTx/>
              <a:buNone/>
              <a:defRPr/>
            </a:pPr>
            <a:r>
              <a:rPr lang="en-US" sz="1600" dirty="0"/>
              <a:t>Concrete Over-pour </a:t>
            </a:r>
            <a:r>
              <a:rPr lang="en-US" sz="1600" dirty="0" smtClean="0"/>
              <a:t>Due </a:t>
            </a:r>
            <a:r>
              <a:rPr lang="en-US" sz="1600" dirty="0"/>
              <a:t>to </a:t>
            </a:r>
            <a:r>
              <a:rPr lang="en-US" sz="1600" dirty="0" smtClean="0"/>
              <a:t>Steel Deflection</a:t>
            </a:r>
            <a:endParaRPr lang="en-US" sz="1600" dirty="0"/>
          </a:p>
          <a:p>
            <a:pPr>
              <a:spcBef>
                <a:spcPct val="50000"/>
              </a:spcBef>
              <a:buFontTx/>
              <a:buNone/>
              <a:defRPr/>
            </a:pPr>
            <a:r>
              <a:rPr lang="en-US" sz="1600" dirty="0"/>
              <a:t>Conclusions</a:t>
            </a:r>
          </a:p>
          <a:p>
            <a:pPr>
              <a:spcBef>
                <a:spcPct val="50000"/>
              </a:spcBef>
              <a:buFontTx/>
              <a:buNone/>
              <a:defRPr/>
            </a:pPr>
            <a:r>
              <a:rPr lang="en-US" sz="1600" dirty="0">
                <a:solidFill>
                  <a:srgbClr val="FF0000"/>
                </a:solidFill>
              </a:rPr>
              <a:t>Acknowledgements</a:t>
            </a:r>
          </a:p>
          <a:p>
            <a:pPr>
              <a:spcBef>
                <a:spcPct val="50000"/>
              </a:spcBef>
              <a:buFontTx/>
              <a:buNone/>
              <a:defRPr/>
            </a:pPr>
            <a:r>
              <a:rPr lang="en-US" sz="1600" dirty="0"/>
              <a:t>Questions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18288000" y="-4114800"/>
            <a:ext cx="0" cy="13623925"/>
          </a:xfrm>
          <a:prstGeom prst="line">
            <a:avLst/>
          </a:prstGeom>
          <a:noFill/>
          <a:ln w="9525">
            <a:solidFill>
              <a:schemeClr val="tx1"/>
            </a:solidFill>
            <a:round/>
            <a:headEnd/>
            <a:tailEnd/>
          </a:ln>
          <a:effectLst/>
        </p:spPr>
        <p:txBody>
          <a:bodyPr/>
          <a:lstStyle/>
          <a:p>
            <a:pPr>
              <a:spcBef>
                <a:spcPct val="50000"/>
              </a:spcBef>
              <a:buFontTx/>
              <a:buChar char="•"/>
              <a:defRPr/>
            </a:pPr>
            <a:endParaRPr lang="en-US"/>
          </a:p>
        </p:txBody>
      </p:sp>
      <p:sp>
        <p:nvSpPr>
          <p:cNvPr id="1063" name="Line 39"/>
          <p:cNvSpPr>
            <a:spLocks noChangeShapeType="1"/>
          </p:cNvSpPr>
          <p:nvPr/>
        </p:nvSpPr>
        <p:spPr bwMode="auto">
          <a:xfrm>
            <a:off x="9144000" y="-3962400"/>
            <a:ext cx="0" cy="13411200"/>
          </a:xfrm>
          <a:prstGeom prst="line">
            <a:avLst/>
          </a:prstGeom>
          <a:noFill/>
          <a:ln w="9525">
            <a:solidFill>
              <a:schemeClr val="tx1"/>
            </a:solidFill>
            <a:round/>
            <a:headEnd/>
            <a:tailEnd/>
          </a:ln>
          <a:effectLst/>
        </p:spPr>
        <p:txBody>
          <a:bodyPr/>
          <a:lstStyle/>
          <a:p>
            <a:pPr>
              <a:spcBef>
                <a:spcPct val="50000"/>
              </a:spcBef>
              <a:buFontTx/>
              <a:buChar char="•"/>
              <a:defRPr/>
            </a:pPr>
            <a:endParaRPr lang="en-US"/>
          </a:p>
        </p:txBody>
      </p:sp>
      <p:sp>
        <p:nvSpPr>
          <p:cNvPr id="1075" name="Line 51"/>
          <p:cNvSpPr>
            <a:spLocks noChangeShapeType="1"/>
          </p:cNvSpPr>
          <p:nvPr/>
        </p:nvSpPr>
        <p:spPr bwMode="auto">
          <a:xfrm>
            <a:off x="4572000" y="-3810000"/>
            <a:ext cx="0" cy="13411200"/>
          </a:xfrm>
          <a:prstGeom prst="line">
            <a:avLst/>
          </a:prstGeom>
          <a:noFill/>
          <a:ln w="9525">
            <a:solidFill>
              <a:schemeClr val="tx1"/>
            </a:solidFill>
            <a:round/>
            <a:headEnd/>
            <a:tailEnd/>
          </a:ln>
          <a:effectLst/>
        </p:spPr>
        <p:txBody>
          <a:bodyPr/>
          <a:lstStyle/>
          <a:p>
            <a:pPr>
              <a:spcBef>
                <a:spcPct val="50000"/>
              </a:spcBef>
              <a:buFontTx/>
              <a:buChar char="•"/>
              <a:defRPr/>
            </a:pPr>
            <a:endParaRPr lang="en-US"/>
          </a:p>
        </p:txBody>
      </p:sp>
      <p:sp>
        <p:nvSpPr>
          <p:cNvPr id="1031" name="Line 7"/>
          <p:cNvSpPr>
            <a:spLocks noChangeShapeType="1"/>
          </p:cNvSpPr>
          <p:nvPr/>
        </p:nvSpPr>
        <p:spPr bwMode="auto">
          <a:xfrm>
            <a:off x="13716000" y="-4114800"/>
            <a:ext cx="0" cy="13411200"/>
          </a:xfrm>
          <a:prstGeom prst="line">
            <a:avLst/>
          </a:prstGeom>
          <a:noFill/>
          <a:ln w="9525">
            <a:solidFill>
              <a:schemeClr val="tx1"/>
            </a:solidFill>
            <a:round/>
            <a:headEnd/>
            <a:tailEnd/>
          </a:ln>
          <a:effectLst/>
        </p:spPr>
        <p:txBody>
          <a:bodyPr/>
          <a:lstStyle/>
          <a:p>
            <a:pPr>
              <a:spcBef>
                <a:spcPct val="50000"/>
              </a:spcBef>
              <a:buFontTx/>
              <a:buChar char="•"/>
              <a:defRPr/>
            </a:pPr>
            <a:endParaRPr lang="en-US"/>
          </a:p>
        </p:txBody>
      </p:sp>
      <p:sp>
        <p:nvSpPr>
          <p:cNvPr id="1076" name="Line 52"/>
          <p:cNvSpPr>
            <a:spLocks noChangeShapeType="1"/>
          </p:cNvSpPr>
          <p:nvPr/>
        </p:nvSpPr>
        <p:spPr bwMode="auto">
          <a:xfrm>
            <a:off x="22860000" y="-3733800"/>
            <a:ext cx="0" cy="13441363"/>
          </a:xfrm>
          <a:prstGeom prst="line">
            <a:avLst/>
          </a:prstGeom>
          <a:noFill/>
          <a:ln w="9525">
            <a:solidFill>
              <a:schemeClr val="tx1"/>
            </a:solidFill>
            <a:round/>
            <a:headEnd/>
            <a:tailEnd/>
          </a:ln>
          <a:effectLst/>
        </p:spPr>
        <p:txBody>
          <a:bodyPr/>
          <a:lstStyle/>
          <a:p>
            <a:pPr>
              <a:spcBef>
                <a:spcPct val="50000"/>
              </a:spcBef>
              <a:buFontTx/>
              <a:buChar char="•"/>
              <a:defRPr/>
            </a:pPr>
            <a:endParaRPr lang="en-US"/>
          </a:p>
        </p:txBody>
      </p:sp>
      <p:sp>
        <p:nvSpPr>
          <p:cNvPr id="17" name="TextBox 16"/>
          <p:cNvSpPr txBox="1"/>
          <p:nvPr userDrawn="1"/>
        </p:nvSpPr>
        <p:spPr>
          <a:xfrm>
            <a:off x="3733800" y="1219200"/>
            <a:ext cx="4876800" cy="3539430"/>
          </a:xfrm>
          <a:prstGeom prst="rect">
            <a:avLst/>
          </a:prstGeom>
          <a:noFill/>
        </p:spPr>
        <p:txBody>
          <a:bodyPr wrap="square" rtlCol="0">
            <a:spAutoFit/>
          </a:bodyPr>
          <a:lstStyle/>
          <a:p>
            <a:pPr algn="ctr"/>
            <a:r>
              <a:rPr lang="en-US" sz="3200" dirty="0" smtClean="0"/>
              <a:t>Johns Hopkins Hospital </a:t>
            </a:r>
          </a:p>
          <a:p>
            <a:pPr algn="ctr"/>
            <a:r>
              <a:rPr lang="en-US" sz="3200" dirty="0" smtClean="0"/>
              <a:t>New Clinical Building</a:t>
            </a:r>
          </a:p>
          <a:p>
            <a:pPr algn="ctr"/>
            <a:r>
              <a:rPr lang="en-US" sz="2000" dirty="0" smtClean="0"/>
              <a:t>Baltimore,</a:t>
            </a:r>
            <a:r>
              <a:rPr lang="en-US" sz="2000" baseline="0" dirty="0" smtClean="0"/>
              <a:t> MD</a:t>
            </a:r>
          </a:p>
          <a:p>
            <a:pPr algn="ctr"/>
            <a:endParaRPr lang="en-US" sz="1800" baseline="0" dirty="0" smtClean="0"/>
          </a:p>
          <a:p>
            <a:pPr algn="ctr"/>
            <a:r>
              <a:rPr lang="en-US" sz="2400" i="0" baseline="0" dirty="0" smtClean="0"/>
              <a:t>Dan </a:t>
            </a:r>
            <a:r>
              <a:rPr lang="en-US" sz="2400" i="0" baseline="0" dirty="0" err="1" smtClean="0"/>
              <a:t>Weiger</a:t>
            </a:r>
            <a:endParaRPr lang="en-US" sz="2400" i="0" baseline="0" dirty="0" smtClean="0"/>
          </a:p>
          <a:p>
            <a:pPr algn="ctr"/>
            <a:r>
              <a:rPr lang="en-US" sz="1800" baseline="0" dirty="0" smtClean="0"/>
              <a:t>Architectural Engineering, 5</a:t>
            </a:r>
            <a:r>
              <a:rPr lang="en-US" sz="1800" baseline="30000" dirty="0" smtClean="0"/>
              <a:t>th</a:t>
            </a:r>
            <a:r>
              <a:rPr lang="en-US" sz="1800" baseline="0" dirty="0" smtClean="0"/>
              <a:t> Year</a:t>
            </a:r>
          </a:p>
          <a:p>
            <a:pPr algn="ctr"/>
            <a:r>
              <a:rPr lang="en-US" sz="1800" baseline="0" dirty="0" smtClean="0"/>
              <a:t>Construction Management Option</a:t>
            </a:r>
          </a:p>
          <a:p>
            <a:pPr algn="ctr"/>
            <a:endParaRPr lang="en-US" sz="1600" baseline="0" dirty="0" smtClean="0"/>
          </a:p>
          <a:p>
            <a:pPr algn="ctr"/>
            <a:r>
              <a:rPr lang="en-US" sz="1600" baseline="0" dirty="0" smtClean="0"/>
              <a:t>Advisor: Dr. John I. </a:t>
            </a:r>
            <a:r>
              <a:rPr lang="en-US" sz="1600" baseline="0" dirty="0" err="1" smtClean="0"/>
              <a:t>Messner</a:t>
            </a:r>
            <a:endParaRPr lang="en-US" sz="1600" baseline="0" dirty="0" smtClean="0"/>
          </a:p>
          <a:p>
            <a:pPr algn="ctr"/>
            <a:endParaRPr lang="en-US" sz="1600" baseline="0" dirty="0" smtClean="0"/>
          </a:p>
          <a:p>
            <a:pPr algn="ctr"/>
            <a:r>
              <a:rPr lang="en-US" sz="1600" baseline="0" dirty="0" smtClean="0"/>
              <a:t>April 14, 2009</a:t>
            </a:r>
            <a:endParaRPr lang="en-US" sz="1600" dirty="0"/>
          </a:p>
        </p:txBody>
      </p:sp>
      <p:sp>
        <p:nvSpPr>
          <p:cNvPr id="18" name="Rectangle 17"/>
          <p:cNvSpPr/>
          <p:nvPr userDrawn="1"/>
        </p:nvSpPr>
        <p:spPr bwMode="auto">
          <a:xfrm>
            <a:off x="0" y="0"/>
            <a:ext cx="3581400" cy="6858000"/>
          </a:xfrm>
          <a:prstGeom prst="rect">
            <a:avLst/>
          </a:prstGeom>
          <a:solidFill>
            <a:schemeClr val="tx2">
              <a:lumMod val="75000"/>
              <a:lumOff val="25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6" r:id="rId7"/>
    <p:sldLayoutId id="2147483687" r:id="rId8"/>
    <p:sldLayoutId id="2147483688" r:id="rId9"/>
    <p:sldLayoutId id="2147483689"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CB_2008-09-30_Panoramic[1].JPG"/>
          <p:cNvPicPr/>
          <p:nvPr/>
        </p:nvPicPr>
        <p:blipFill>
          <a:blip r:embed="rId2" cstate="print"/>
          <a:srcRect l="2083" t="4518" r="2122" b="5120"/>
          <a:stretch>
            <a:fillRect/>
          </a:stretch>
        </p:blipFill>
        <p:spPr>
          <a:xfrm>
            <a:off x="10363200" y="1219200"/>
            <a:ext cx="67056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24"/>
          <p:cNvSpPr txBox="1">
            <a:spLocks noChangeArrowheads="1"/>
          </p:cNvSpPr>
          <p:nvPr/>
        </p:nvSpPr>
        <p:spPr bwMode="auto">
          <a:xfrm>
            <a:off x="9144000" y="4343400"/>
            <a:ext cx="9144000" cy="246221"/>
          </a:xfrm>
          <a:prstGeom prst="rect">
            <a:avLst/>
          </a:prstGeom>
          <a:noFill/>
          <a:ln w="9525">
            <a:noFill/>
            <a:miter lim="800000"/>
            <a:headEnd/>
            <a:tailEnd/>
          </a:ln>
        </p:spPr>
        <p:txBody>
          <a:bodyPr>
            <a:spAutoFit/>
          </a:bodyPr>
          <a:lstStyle/>
          <a:p>
            <a:pPr algn="ctr">
              <a:spcBef>
                <a:spcPct val="50000"/>
              </a:spcBef>
            </a:pPr>
            <a:r>
              <a:rPr lang="en-US" sz="1000" dirty="0"/>
              <a:t>Construction Progress in October 2008</a:t>
            </a:r>
          </a:p>
        </p:txBody>
      </p:sp>
      <p:pic>
        <p:nvPicPr>
          <p:cNvPr id="9" name="Picture 8" descr="Large Front.jpg"/>
          <p:cNvPicPr/>
          <p:nvPr/>
        </p:nvPicPr>
        <p:blipFill>
          <a:blip r:embed="rId3"/>
          <a:stretch>
            <a:fillRect/>
          </a:stretch>
        </p:blipFill>
        <p:spPr>
          <a:xfrm>
            <a:off x="19888200" y="1219200"/>
            <a:ext cx="5943600" cy="3106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1173301"/>
            <a:ext cx="8839200" cy="1231106"/>
          </a:xfrm>
          <a:prstGeom prst="rect">
            <a:avLst/>
          </a:prstGeom>
          <a:noFill/>
        </p:spPr>
        <p:txBody>
          <a:bodyPr wrap="square" rtlCol="0">
            <a:spAutoFit/>
          </a:bodyPr>
          <a:lstStyle/>
          <a:p>
            <a:r>
              <a:rPr lang="en-US" sz="2000" b="1" dirty="0" smtClean="0"/>
              <a:t>Analysis</a:t>
            </a:r>
          </a:p>
          <a:p>
            <a:pPr lvl="1">
              <a:buFont typeface="Arial" pitchFamily="34" charset="0"/>
              <a:buChar char="•"/>
            </a:pPr>
            <a:r>
              <a:rPr lang="en-US" dirty="0" smtClean="0"/>
              <a:t> Construction Industry Institute’s Project Delivery and Contract Strategies (PDCS) Tool</a:t>
            </a:r>
          </a:p>
          <a:p>
            <a:pPr lvl="1">
              <a:buFont typeface="Arial" pitchFamily="34" charset="0"/>
              <a:buChar char="•"/>
            </a:pPr>
            <a:r>
              <a:rPr lang="en-US" dirty="0" smtClean="0"/>
              <a:t> 12 Possible Delivery Method Outcomes </a:t>
            </a:r>
          </a:p>
          <a:p>
            <a:endParaRPr lang="en-US" dirty="0"/>
          </a:p>
        </p:txBody>
      </p:sp>
      <p:sp>
        <p:nvSpPr>
          <p:cNvPr id="7" name="TextBox 6"/>
          <p:cNvSpPr txBox="1"/>
          <p:nvPr/>
        </p:nvSpPr>
        <p:spPr>
          <a:xfrm>
            <a:off x="20574000" y="762000"/>
            <a:ext cx="4724400" cy="3970318"/>
          </a:xfrm>
          <a:prstGeom prst="rect">
            <a:avLst/>
          </a:prstGeom>
          <a:noFill/>
        </p:spPr>
        <p:txBody>
          <a:bodyPr wrap="square" rtlCol="0">
            <a:spAutoFit/>
          </a:bodyPr>
          <a:lstStyle/>
          <a:p>
            <a:pPr marL="342900" indent="-342900" algn="ctr"/>
            <a:r>
              <a:rPr lang="en-US" u="sng" dirty="0" smtClean="0"/>
              <a:t>Possible Project Delivery Outcomes</a:t>
            </a:r>
          </a:p>
          <a:p>
            <a:pPr marL="342900" indent="-342900">
              <a:buFont typeface="+mj-lt"/>
              <a:buAutoNum type="arabicPeriod"/>
            </a:pPr>
            <a:endParaRPr lang="en-US" dirty="0"/>
          </a:p>
          <a:p>
            <a:pPr marL="342900" indent="-342900">
              <a:buFont typeface="+mj-lt"/>
              <a:buAutoNum type="arabicPeriod"/>
            </a:pPr>
            <a:r>
              <a:rPr lang="en-US" dirty="0" smtClean="0"/>
              <a:t>Traditional Design-bid-build</a:t>
            </a:r>
          </a:p>
          <a:p>
            <a:pPr marL="342900" indent="-342900">
              <a:buFont typeface="+mj-lt"/>
              <a:buAutoNum type="arabicPeriod"/>
            </a:pPr>
            <a:r>
              <a:rPr lang="en-US" dirty="0" smtClean="0"/>
              <a:t>Traditional with Early Procurement</a:t>
            </a:r>
          </a:p>
          <a:p>
            <a:pPr marL="342900" indent="-342900">
              <a:buFont typeface="+mj-lt"/>
              <a:buAutoNum type="arabicPeriod"/>
            </a:pPr>
            <a:r>
              <a:rPr lang="en-US" dirty="0" smtClean="0"/>
              <a:t>Traditional with Project Manager</a:t>
            </a:r>
          </a:p>
          <a:p>
            <a:pPr marL="342900" indent="-342900">
              <a:buFont typeface="+mj-lt"/>
              <a:buAutoNum type="arabicPeriod"/>
            </a:pPr>
            <a:r>
              <a:rPr lang="en-US" dirty="0" smtClean="0"/>
              <a:t>Traditional with Construction Manager</a:t>
            </a:r>
          </a:p>
          <a:p>
            <a:pPr marL="342900" indent="-342900">
              <a:buFont typeface="+mj-lt"/>
              <a:buAutoNum type="arabicPeriod"/>
            </a:pPr>
            <a:r>
              <a:rPr lang="en-US" dirty="0" smtClean="0"/>
              <a:t>Traditional with Early Procurement and CM</a:t>
            </a:r>
          </a:p>
          <a:p>
            <a:pPr marL="342900" indent="-342900">
              <a:buFont typeface="+mj-lt"/>
              <a:buAutoNum type="arabicPeriod"/>
            </a:pPr>
            <a:r>
              <a:rPr lang="en-US" dirty="0" smtClean="0"/>
              <a:t>CM at Risk</a:t>
            </a:r>
          </a:p>
          <a:p>
            <a:pPr marL="342900" indent="-342900">
              <a:buFont typeface="+mj-lt"/>
              <a:buAutoNum type="arabicPeriod"/>
            </a:pPr>
            <a:r>
              <a:rPr lang="en-US" dirty="0" smtClean="0"/>
              <a:t>Design-Build</a:t>
            </a:r>
          </a:p>
          <a:p>
            <a:pPr marL="342900" indent="-342900">
              <a:buFont typeface="+mj-lt"/>
              <a:buAutoNum type="arabicPeriod"/>
            </a:pPr>
            <a:r>
              <a:rPr lang="en-US" dirty="0" smtClean="0"/>
              <a:t>Multiple Design-Build</a:t>
            </a:r>
          </a:p>
          <a:p>
            <a:pPr marL="342900" indent="-342900">
              <a:buFont typeface="+mj-lt"/>
              <a:buAutoNum type="arabicPeriod"/>
            </a:pPr>
            <a:r>
              <a:rPr lang="en-US" dirty="0" smtClean="0"/>
              <a:t>Parallel Primes</a:t>
            </a:r>
          </a:p>
          <a:p>
            <a:pPr marL="342900" indent="-342900">
              <a:buFont typeface="+mj-lt"/>
              <a:buAutoNum type="arabicPeriod"/>
            </a:pPr>
            <a:r>
              <a:rPr lang="en-US" dirty="0" smtClean="0"/>
              <a:t>Traditional with Staged Development</a:t>
            </a:r>
          </a:p>
          <a:p>
            <a:pPr marL="342900" indent="-342900">
              <a:buFont typeface="+mj-lt"/>
              <a:buAutoNum type="arabicPeriod"/>
            </a:pPr>
            <a:r>
              <a:rPr lang="en-US" dirty="0" smtClean="0"/>
              <a:t>Turnkey</a:t>
            </a:r>
          </a:p>
          <a:p>
            <a:pPr marL="342900" indent="-342900">
              <a:buFont typeface="+mj-lt"/>
              <a:buAutoNum type="arabicPeriod"/>
            </a:pPr>
            <a:r>
              <a:rPr lang="en-US" dirty="0" smtClean="0"/>
              <a:t>Fast Track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1173301"/>
            <a:ext cx="8839200" cy="1785104"/>
          </a:xfrm>
          <a:prstGeom prst="rect">
            <a:avLst/>
          </a:prstGeom>
          <a:noFill/>
        </p:spPr>
        <p:txBody>
          <a:bodyPr wrap="square" rtlCol="0">
            <a:spAutoFit/>
          </a:bodyPr>
          <a:lstStyle/>
          <a:p>
            <a:r>
              <a:rPr lang="en-US" sz="2000" b="1" dirty="0" smtClean="0"/>
              <a:t>Analysis</a:t>
            </a:r>
          </a:p>
          <a:p>
            <a:pPr lvl="1">
              <a:buFont typeface="Arial" pitchFamily="34" charset="0"/>
              <a:buChar char="•"/>
            </a:pPr>
            <a:r>
              <a:rPr lang="en-US" dirty="0" smtClean="0"/>
              <a:t> Construction Industry Institute’s Project Delivery and Contract Strategies (PDCS) Tool</a:t>
            </a:r>
          </a:p>
          <a:p>
            <a:pPr lvl="1">
              <a:buFont typeface="Arial" pitchFamily="34" charset="0"/>
              <a:buChar char="•"/>
            </a:pPr>
            <a:r>
              <a:rPr lang="en-US" dirty="0" smtClean="0"/>
              <a:t> 12 Possible Delivery Method Outcomes </a:t>
            </a:r>
          </a:p>
          <a:p>
            <a:pPr lvl="1">
              <a:buFont typeface="Arial" pitchFamily="34" charset="0"/>
              <a:buChar char="•"/>
            </a:pPr>
            <a:r>
              <a:rPr lang="en-US" dirty="0" smtClean="0"/>
              <a:t> 20 Selection Factors</a:t>
            </a:r>
          </a:p>
          <a:p>
            <a:pPr lvl="1">
              <a:buFont typeface="Arial" pitchFamily="34" charset="0"/>
              <a:buChar char="•"/>
            </a:pPr>
            <a:endParaRPr lang="en-US" dirty="0" smtClean="0"/>
          </a:p>
          <a:p>
            <a:endParaRPr lang="en-US" dirty="0"/>
          </a:p>
        </p:txBody>
      </p:sp>
      <p:sp>
        <p:nvSpPr>
          <p:cNvPr id="7" name="TextBox 6"/>
          <p:cNvSpPr txBox="1"/>
          <p:nvPr/>
        </p:nvSpPr>
        <p:spPr>
          <a:xfrm>
            <a:off x="19812000" y="228600"/>
            <a:ext cx="6096000" cy="5909310"/>
          </a:xfrm>
          <a:prstGeom prst="rect">
            <a:avLst/>
          </a:prstGeom>
          <a:noFill/>
        </p:spPr>
        <p:txBody>
          <a:bodyPr wrap="square" rtlCol="0">
            <a:spAutoFit/>
          </a:bodyPr>
          <a:lstStyle/>
          <a:p>
            <a:pPr marL="342900" indent="-342900" algn="ctr"/>
            <a:r>
              <a:rPr lang="en-US" u="sng" dirty="0" smtClean="0"/>
              <a:t>Selection Factors</a:t>
            </a:r>
            <a:endParaRPr lang="en-US" dirty="0"/>
          </a:p>
          <a:p>
            <a:pPr marL="342900" indent="-342900">
              <a:buFont typeface="+mj-lt"/>
              <a:buAutoNum type="arabicPeriod"/>
            </a:pPr>
            <a:r>
              <a:rPr lang="en-US" dirty="0" smtClean="0"/>
              <a:t>Completion within Budget</a:t>
            </a:r>
          </a:p>
          <a:p>
            <a:pPr marL="342900" indent="-342900">
              <a:buFont typeface="+mj-lt"/>
              <a:buAutoNum type="arabicPeriod"/>
            </a:pPr>
            <a:r>
              <a:rPr lang="en-US" dirty="0" smtClean="0"/>
              <a:t>Minimal Cost</a:t>
            </a:r>
          </a:p>
          <a:p>
            <a:pPr marL="342900" indent="-342900">
              <a:buFont typeface="+mj-lt"/>
              <a:buAutoNum type="arabicPeriod"/>
            </a:pPr>
            <a:r>
              <a:rPr lang="en-US" dirty="0" smtClean="0"/>
              <a:t>Cash Flow is Constrained</a:t>
            </a:r>
          </a:p>
          <a:p>
            <a:pPr marL="342900" indent="-342900">
              <a:buFont typeface="+mj-lt"/>
              <a:buAutoNum type="arabicPeriod"/>
            </a:pPr>
            <a:r>
              <a:rPr lang="en-US" dirty="0" smtClean="0"/>
              <a:t>Owner Requires Early Cost Figures for Planning</a:t>
            </a:r>
          </a:p>
          <a:p>
            <a:pPr marL="342900" indent="-342900">
              <a:buFont typeface="+mj-lt"/>
              <a:buAutoNum type="arabicPeriod"/>
            </a:pPr>
            <a:r>
              <a:rPr lang="en-US" dirty="0" smtClean="0"/>
              <a:t>Owner Assumes Minimal Financial Risk</a:t>
            </a:r>
          </a:p>
          <a:p>
            <a:pPr marL="342900" indent="-342900">
              <a:buFont typeface="+mj-lt"/>
              <a:buAutoNum type="arabicPeriod"/>
            </a:pPr>
            <a:r>
              <a:rPr lang="en-US" dirty="0" smtClean="0"/>
              <a:t>Completion within Schedule</a:t>
            </a:r>
          </a:p>
          <a:p>
            <a:pPr marL="342900" indent="-342900">
              <a:buFont typeface="+mj-lt"/>
              <a:buAutoNum type="arabicPeriod"/>
            </a:pPr>
            <a:r>
              <a:rPr lang="en-US" dirty="0" smtClean="0"/>
              <a:t>Early Completion</a:t>
            </a:r>
          </a:p>
          <a:p>
            <a:pPr marL="342900" indent="-342900">
              <a:buFont typeface="+mj-lt"/>
              <a:buAutoNum type="arabicPeriod"/>
            </a:pPr>
            <a:r>
              <a:rPr lang="en-US" dirty="0" smtClean="0"/>
              <a:t>Early Procurement for Long Lead Items</a:t>
            </a:r>
          </a:p>
          <a:p>
            <a:pPr marL="342900" indent="-342900">
              <a:buFont typeface="+mj-lt"/>
              <a:buAutoNum type="arabicPeriod"/>
            </a:pPr>
            <a:r>
              <a:rPr lang="en-US" dirty="0" smtClean="0"/>
              <a:t>Above Average Number of Changes are Anticipated</a:t>
            </a:r>
          </a:p>
          <a:p>
            <a:pPr marL="342900" indent="-342900">
              <a:buFont typeface="+mj-lt"/>
              <a:buAutoNum type="arabicPeriod"/>
            </a:pPr>
            <a:r>
              <a:rPr lang="en-US" dirty="0" smtClean="0"/>
              <a:t>Below Average Number of Changes are Anticipated</a:t>
            </a:r>
          </a:p>
          <a:p>
            <a:pPr marL="342900" indent="-342900">
              <a:buFont typeface="+mj-lt"/>
              <a:buAutoNum type="arabicPeriod"/>
            </a:pPr>
            <a:r>
              <a:rPr lang="en-US" dirty="0" smtClean="0"/>
              <a:t>Confidentiality of Business/Engineering Details</a:t>
            </a:r>
          </a:p>
          <a:p>
            <a:pPr marL="342900" indent="-342900">
              <a:buFont typeface="+mj-lt"/>
              <a:buAutoNum type="arabicPeriod"/>
            </a:pPr>
            <a:r>
              <a:rPr lang="en-US" dirty="0" smtClean="0"/>
              <a:t>Local Conditions are Favorable</a:t>
            </a:r>
          </a:p>
          <a:p>
            <a:pPr marL="342900" indent="-342900">
              <a:buFont typeface="+mj-lt"/>
              <a:buAutoNum type="arabicPeriod"/>
            </a:pPr>
            <a:r>
              <a:rPr lang="en-US" dirty="0" smtClean="0"/>
              <a:t>Owner Desires High Degree of Control</a:t>
            </a:r>
          </a:p>
          <a:p>
            <a:pPr marL="342900" indent="-342900">
              <a:buFont typeface="+mj-lt"/>
              <a:buAutoNum type="arabicPeriod"/>
            </a:pPr>
            <a:r>
              <a:rPr lang="en-US" dirty="0" smtClean="0"/>
              <a:t>Owner Desires Low Degree of Control</a:t>
            </a:r>
          </a:p>
          <a:p>
            <a:pPr marL="342900" indent="-342900">
              <a:buFont typeface="+mj-lt"/>
              <a:buAutoNum type="arabicPeriod"/>
            </a:pPr>
            <a:r>
              <a:rPr lang="en-US" dirty="0" smtClean="0"/>
              <a:t>Owner Desires Use of Own Resources</a:t>
            </a:r>
          </a:p>
          <a:p>
            <a:pPr marL="342900" indent="-342900">
              <a:buFont typeface="+mj-lt"/>
              <a:buAutoNum type="arabicPeriod"/>
            </a:pPr>
            <a:r>
              <a:rPr lang="en-US" dirty="0" smtClean="0"/>
              <a:t>Owner Desires Minimal Use of Own Resources</a:t>
            </a:r>
          </a:p>
          <a:p>
            <a:pPr marL="342900" indent="-342900">
              <a:buFont typeface="+mj-lt"/>
              <a:buAutoNum type="arabicPeriod"/>
            </a:pPr>
            <a:r>
              <a:rPr lang="en-US" dirty="0" smtClean="0"/>
              <a:t>Project Well Defined at Bid</a:t>
            </a:r>
          </a:p>
          <a:p>
            <a:pPr marL="342900" indent="-342900">
              <a:buFont typeface="+mj-lt"/>
              <a:buAutoNum type="arabicPeriod"/>
            </a:pPr>
            <a:r>
              <a:rPr lang="en-US" dirty="0" smtClean="0"/>
              <a:t>Project Not Well Defined at Bid</a:t>
            </a:r>
          </a:p>
          <a:p>
            <a:pPr marL="342900" indent="-342900">
              <a:buFont typeface="+mj-lt"/>
              <a:buAutoNum type="arabicPeriod"/>
            </a:pPr>
            <a:r>
              <a:rPr lang="en-US" dirty="0" smtClean="0"/>
              <a:t>Owner Prefers Minimal Number of Parties Responsible</a:t>
            </a:r>
          </a:p>
          <a:p>
            <a:pPr marL="342900" indent="-342900">
              <a:buFont typeface="+mj-lt"/>
              <a:buAutoNum type="arabicPeriod"/>
            </a:pPr>
            <a:r>
              <a:rPr lang="en-US" dirty="0" smtClean="0"/>
              <a:t>Project is Complex, Innovative or Non-Standard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1173301"/>
            <a:ext cx="8839200" cy="2339102"/>
          </a:xfrm>
          <a:prstGeom prst="rect">
            <a:avLst/>
          </a:prstGeom>
          <a:noFill/>
        </p:spPr>
        <p:txBody>
          <a:bodyPr wrap="square" rtlCol="0">
            <a:spAutoFit/>
          </a:bodyPr>
          <a:lstStyle/>
          <a:p>
            <a:r>
              <a:rPr lang="en-US" sz="2000" b="1" dirty="0" smtClean="0"/>
              <a:t>Analysis</a:t>
            </a:r>
          </a:p>
          <a:p>
            <a:pPr lvl="1">
              <a:buFont typeface="Arial" pitchFamily="34" charset="0"/>
              <a:buChar char="•"/>
            </a:pPr>
            <a:r>
              <a:rPr lang="en-US" dirty="0" smtClean="0"/>
              <a:t> Construction Industry Institute’s Project Delivery and Contract Strategies (PDCS) Tool</a:t>
            </a:r>
          </a:p>
          <a:p>
            <a:pPr lvl="1">
              <a:buFont typeface="Arial" pitchFamily="34" charset="0"/>
              <a:buChar char="•"/>
            </a:pPr>
            <a:r>
              <a:rPr lang="en-US" dirty="0" smtClean="0"/>
              <a:t> 12 Possible Delivery Method Outcomes </a:t>
            </a:r>
          </a:p>
          <a:p>
            <a:pPr lvl="1">
              <a:buFont typeface="Arial" pitchFamily="34" charset="0"/>
              <a:buChar char="•"/>
            </a:pPr>
            <a:r>
              <a:rPr lang="en-US" dirty="0" smtClean="0"/>
              <a:t> 20 Selection Factors</a:t>
            </a:r>
          </a:p>
          <a:p>
            <a:pPr lvl="1">
              <a:buFont typeface="Arial" pitchFamily="34" charset="0"/>
              <a:buChar char="•"/>
            </a:pPr>
            <a:r>
              <a:rPr lang="en-US" dirty="0" smtClean="0"/>
              <a:t> Surveyed Owner, A/E, and CM Principles</a:t>
            </a:r>
          </a:p>
          <a:p>
            <a:pPr lvl="1"/>
            <a:endParaRPr lang="en-US" dirty="0" smtClean="0"/>
          </a:p>
          <a:p>
            <a:pPr lvl="1">
              <a:buFont typeface="Arial" pitchFamily="34" charset="0"/>
              <a:buChar char="•"/>
            </a:pPr>
            <a:endParaRPr lang="en-US" dirty="0" smtClean="0"/>
          </a:p>
          <a:p>
            <a:endParaRPr lang="en-US" dirty="0"/>
          </a:p>
        </p:txBody>
      </p:sp>
      <p:sp>
        <p:nvSpPr>
          <p:cNvPr id="7" name="TextBox 6"/>
          <p:cNvSpPr txBox="1"/>
          <p:nvPr/>
        </p:nvSpPr>
        <p:spPr>
          <a:xfrm>
            <a:off x="19812000" y="228600"/>
            <a:ext cx="6096000" cy="5909310"/>
          </a:xfrm>
          <a:prstGeom prst="rect">
            <a:avLst/>
          </a:prstGeom>
          <a:noFill/>
        </p:spPr>
        <p:txBody>
          <a:bodyPr wrap="square" rtlCol="0">
            <a:spAutoFit/>
          </a:bodyPr>
          <a:lstStyle/>
          <a:p>
            <a:pPr marL="342900" indent="-342900" algn="ctr"/>
            <a:r>
              <a:rPr lang="en-US" u="sng" dirty="0" smtClean="0"/>
              <a:t>Selection Factors</a:t>
            </a:r>
            <a:endParaRPr lang="en-US" dirty="0"/>
          </a:p>
          <a:p>
            <a:pPr marL="342900" indent="-342900">
              <a:buFont typeface="+mj-lt"/>
              <a:buAutoNum type="arabicPeriod"/>
            </a:pPr>
            <a:r>
              <a:rPr lang="en-US" dirty="0" smtClean="0">
                <a:solidFill>
                  <a:srgbClr val="FF0000"/>
                </a:solidFill>
              </a:rPr>
              <a:t>Completion within Budget</a:t>
            </a:r>
          </a:p>
          <a:p>
            <a:pPr marL="342900" indent="-342900">
              <a:buFont typeface="+mj-lt"/>
              <a:buAutoNum type="arabicPeriod"/>
            </a:pPr>
            <a:r>
              <a:rPr lang="en-US" dirty="0" smtClean="0"/>
              <a:t>Minimal Cost</a:t>
            </a:r>
          </a:p>
          <a:p>
            <a:pPr marL="342900" indent="-342900">
              <a:buFont typeface="+mj-lt"/>
              <a:buAutoNum type="arabicPeriod"/>
            </a:pPr>
            <a:r>
              <a:rPr lang="en-US" dirty="0" smtClean="0"/>
              <a:t>Cash Flow is Constrained</a:t>
            </a:r>
          </a:p>
          <a:p>
            <a:pPr marL="342900" indent="-342900">
              <a:buFont typeface="+mj-lt"/>
              <a:buAutoNum type="arabicPeriod"/>
            </a:pPr>
            <a:r>
              <a:rPr lang="en-US" dirty="0" smtClean="0"/>
              <a:t>Owner Requires Early Cost Figures for Planning</a:t>
            </a:r>
          </a:p>
          <a:p>
            <a:pPr marL="342900" indent="-342900">
              <a:buFont typeface="+mj-lt"/>
              <a:buAutoNum type="arabicPeriod"/>
            </a:pPr>
            <a:r>
              <a:rPr lang="en-US" dirty="0" smtClean="0"/>
              <a:t>Owner Assumes Minimal Financial Risk</a:t>
            </a:r>
          </a:p>
          <a:p>
            <a:pPr marL="342900" indent="-342900">
              <a:buFont typeface="+mj-lt"/>
              <a:buAutoNum type="arabicPeriod"/>
            </a:pPr>
            <a:r>
              <a:rPr lang="en-US" dirty="0" smtClean="0">
                <a:solidFill>
                  <a:srgbClr val="FF0000"/>
                </a:solidFill>
              </a:rPr>
              <a:t>Completion within Schedule</a:t>
            </a:r>
          </a:p>
          <a:p>
            <a:pPr marL="342900" indent="-342900">
              <a:buFont typeface="+mj-lt"/>
              <a:buAutoNum type="arabicPeriod"/>
            </a:pPr>
            <a:r>
              <a:rPr lang="en-US" dirty="0" smtClean="0"/>
              <a:t>Early Completion</a:t>
            </a:r>
          </a:p>
          <a:p>
            <a:pPr marL="342900" indent="-342900">
              <a:buFont typeface="+mj-lt"/>
              <a:buAutoNum type="arabicPeriod"/>
            </a:pPr>
            <a:r>
              <a:rPr lang="en-US" dirty="0" smtClean="0">
                <a:solidFill>
                  <a:srgbClr val="FF0000"/>
                </a:solidFill>
              </a:rPr>
              <a:t>Early Procurement for Long Lead Items</a:t>
            </a:r>
          </a:p>
          <a:p>
            <a:pPr marL="342900" indent="-342900">
              <a:buFont typeface="+mj-lt"/>
              <a:buAutoNum type="arabicPeriod"/>
            </a:pPr>
            <a:r>
              <a:rPr lang="en-US" dirty="0" smtClean="0">
                <a:solidFill>
                  <a:srgbClr val="FF0000"/>
                </a:solidFill>
              </a:rPr>
              <a:t>Above Average Number of Changes are Anticipated</a:t>
            </a:r>
          </a:p>
          <a:p>
            <a:pPr marL="342900" indent="-342900">
              <a:buFont typeface="+mj-lt"/>
              <a:buAutoNum type="arabicPeriod"/>
            </a:pPr>
            <a:r>
              <a:rPr lang="en-US" dirty="0" smtClean="0"/>
              <a:t>Below Average Number of Changes are Anticipated</a:t>
            </a:r>
          </a:p>
          <a:p>
            <a:pPr marL="342900" indent="-342900">
              <a:buFont typeface="+mj-lt"/>
              <a:buAutoNum type="arabicPeriod"/>
            </a:pPr>
            <a:r>
              <a:rPr lang="en-US" dirty="0" smtClean="0"/>
              <a:t>Confidentiality of Business/Engineering Details</a:t>
            </a:r>
          </a:p>
          <a:p>
            <a:pPr marL="342900" indent="-342900">
              <a:buFont typeface="+mj-lt"/>
              <a:buAutoNum type="arabicPeriod"/>
            </a:pPr>
            <a:r>
              <a:rPr lang="en-US" dirty="0" smtClean="0"/>
              <a:t>Local Conditions are Favorable</a:t>
            </a:r>
          </a:p>
          <a:p>
            <a:pPr marL="342900" indent="-342900">
              <a:buFont typeface="+mj-lt"/>
              <a:buAutoNum type="arabicPeriod"/>
            </a:pPr>
            <a:r>
              <a:rPr lang="en-US" dirty="0" smtClean="0">
                <a:solidFill>
                  <a:srgbClr val="FF0000"/>
                </a:solidFill>
              </a:rPr>
              <a:t>Owner Desires High Degree of Control</a:t>
            </a:r>
          </a:p>
          <a:p>
            <a:pPr marL="342900" indent="-342900">
              <a:buFont typeface="+mj-lt"/>
              <a:buAutoNum type="arabicPeriod"/>
            </a:pPr>
            <a:r>
              <a:rPr lang="en-US" dirty="0" smtClean="0"/>
              <a:t>Owner Desires Low Degree of Control</a:t>
            </a:r>
          </a:p>
          <a:p>
            <a:pPr marL="342900" indent="-342900">
              <a:buFont typeface="+mj-lt"/>
              <a:buAutoNum type="arabicPeriod"/>
            </a:pPr>
            <a:r>
              <a:rPr lang="en-US" dirty="0" smtClean="0"/>
              <a:t>Owner Desires Use of Own Resources</a:t>
            </a:r>
          </a:p>
          <a:p>
            <a:pPr marL="342900" indent="-342900">
              <a:buFont typeface="+mj-lt"/>
              <a:buAutoNum type="arabicPeriod"/>
            </a:pPr>
            <a:r>
              <a:rPr lang="en-US" dirty="0" smtClean="0"/>
              <a:t>Owner Desires Minimal Use of Own Resources</a:t>
            </a:r>
          </a:p>
          <a:p>
            <a:pPr marL="342900" indent="-342900">
              <a:buFont typeface="+mj-lt"/>
              <a:buAutoNum type="arabicPeriod"/>
            </a:pPr>
            <a:r>
              <a:rPr lang="en-US" dirty="0" smtClean="0"/>
              <a:t>Project Well Defined at Bid</a:t>
            </a:r>
          </a:p>
          <a:p>
            <a:pPr marL="342900" indent="-342900">
              <a:buFont typeface="+mj-lt"/>
              <a:buAutoNum type="arabicPeriod"/>
            </a:pPr>
            <a:r>
              <a:rPr lang="en-US" dirty="0" smtClean="0">
                <a:solidFill>
                  <a:srgbClr val="FF0000"/>
                </a:solidFill>
              </a:rPr>
              <a:t>Project Not Well Defined at Bid</a:t>
            </a:r>
          </a:p>
          <a:p>
            <a:pPr marL="342900" indent="-342900">
              <a:buFont typeface="+mj-lt"/>
              <a:buAutoNum type="arabicPeriod"/>
            </a:pPr>
            <a:r>
              <a:rPr lang="en-US" dirty="0" smtClean="0"/>
              <a:t>Owner Prefers Minimal Number of Parties Responsible</a:t>
            </a:r>
          </a:p>
          <a:p>
            <a:pPr marL="342900" indent="-342900">
              <a:buFont typeface="+mj-lt"/>
              <a:buAutoNum type="arabicPeriod"/>
            </a:pPr>
            <a:r>
              <a:rPr lang="en-US" dirty="0" smtClean="0"/>
              <a:t>Project is Complex, Innovative or Non-Standard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1173301"/>
            <a:ext cx="8839200" cy="4001095"/>
          </a:xfrm>
          <a:prstGeom prst="rect">
            <a:avLst/>
          </a:prstGeom>
          <a:noFill/>
        </p:spPr>
        <p:txBody>
          <a:bodyPr wrap="square" rtlCol="0">
            <a:spAutoFit/>
          </a:bodyPr>
          <a:lstStyle/>
          <a:p>
            <a:r>
              <a:rPr lang="en-US" sz="2000" b="1" dirty="0" smtClean="0"/>
              <a:t>Analysis</a:t>
            </a:r>
          </a:p>
          <a:p>
            <a:pPr lvl="1">
              <a:buFont typeface="Arial" pitchFamily="34" charset="0"/>
              <a:buChar char="•"/>
            </a:pPr>
            <a:r>
              <a:rPr lang="en-US" dirty="0" smtClean="0"/>
              <a:t> Construction Industry Institute’s Project Delivery and Contract Strategies (PDCS) Tool</a:t>
            </a:r>
          </a:p>
          <a:p>
            <a:pPr lvl="1">
              <a:buFont typeface="Arial" pitchFamily="34" charset="0"/>
              <a:buChar char="•"/>
            </a:pPr>
            <a:r>
              <a:rPr lang="en-US" dirty="0" smtClean="0"/>
              <a:t> 12 Possible Delivery Method Outcomes </a:t>
            </a:r>
          </a:p>
          <a:p>
            <a:pPr lvl="1">
              <a:buFont typeface="Arial" pitchFamily="34" charset="0"/>
              <a:buChar char="•"/>
            </a:pPr>
            <a:r>
              <a:rPr lang="en-US" dirty="0" smtClean="0"/>
              <a:t> 20 Selection Factors</a:t>
            </a:r>
          </a:p>
          <a:p>
            <a:pPr lvl="1">
              <a:buFont typeface="Arial" pitchFamily="34" charset="0"/>
              <a:buChar char="•"/>
            </a:pPr>
            <a:r>
              <a:rPr lang="en-US" dirty="0" smtClean="0"/>
              <a:t> Surveyed Owner, A/E, and CM Principles</a:t>
            </a:r>
          </a:p>
          <a:p>
            <a:pPr lvl="1">
              <a:buFont typeface="Arial" pitchFamily="34" charset="0"/>
              <a:buChar char="•"/>
            </a:pPr>
            <a:r>
              <a:rPr lang="en-US" dirty="0" smtClean="0"/>
              <a:t> PDCS Results</a:t>
            </a:r>
          </a:p>
          <a:p>
            <a:pPr lvl="1">
              <a:buFont typeface="Arial" pitchFamily="34" charset="0"/>
              <a:buChar char="•"/>
            </a:pPr>
            <a:r>
              <a:rPr lang="en-US" dirty="0" smtClean="0"/>
              <a:t> Top 3 Delivery Methods</a:t>
            </a:r>
          </a:p>
          <a:p>
            <a:pPr lvl="2">
              <a:buFont typeface="Arial" pitchFamily="34" charset="0"/>
              <a:buChar char="•"/>
            </a:pPr>
            <a:r>
              <a:rPr lang="en-US" dirty="0" smtClean="0"/>
              <a:t> Integrated Project Delivery </a:t>
            </a:r>
          </a:p>
          <a:p>
            <a:pPr lvl="2">
              <a:buFont typeface="Arial" pitchFamily="34" charset="0"/>
              <a:buChar char="•"/>
            </a:pPr>
            <a:r>
              <a:rPr lang="en-US" dirty="0" smtClean="0"/>
              <a:t> Design-Build</a:t>
            </a:r>
          </a:p>
          <a:p>
            <a:pPr lvl="2">
              <a:buFont typeface="Arial" pitchFamily="34" charset="0"/>
              <a:buChar char="•"/>
            </a:pPr>
            <a:r>
              <a:rPr lang="en-US" dirty="0" smtClean="0"/>
              <a:t> Traditional with Early Procurement and Project Manager </a:t>
            </a:r>
          </a:p>
          <a:p>
            <a:pPr lvl="1">
              <a:buFont typeface="Arial" pitchFamily="34" charset="0"/>
              <a:buChar char="•"/>
            </a:pPr>
            <a:endParaRPr lang="en-US" dirty="0" smtClean="0"/>
          </a:p>
          <a:p>
            <a:pPr lvl="1"/>
            <a:endParaRPr lang="en-US" dirty="0" smtClean="0"/>
          </a:p>
          <a:p>
            <a:pPr lvl="1">
              <a:buFont typeface="Arial" pitchFamily="34" charset="0"/>
              <a:buChar char="•"/>
            </a:pPr>
            <a:endParaRPr lang="en-US" dirty="0" smtClean="0"/>
          </a:p>
          <a:p>
            <a:endParaRPr lang="en-US" dirty="0"/>
          </a:p>
        </p:txBody>
      </p:sp>
      <p:sp>
        <p:nvSpPr>
          <p:cNvPr id="7" name="TextBox 6"/>
          <p:cNvSpPr txBox="1"/>
          <p:nvPr/>
        </p:nvSpPr>
        <p:spPr>
          <a:xfrm>
            <a:off x="19812000" y="746879"/>
            <a:ext cx="6096000" cy="3139321"/>
          </a:xfrm>
          <a:prstGeom prst="rect">
            <a:avLst/>
          </a:prstGeom>
          <a:noFill/>
        </p:spPr>
        <p:txBody>
          <a:bodyPr wrap="square" rtlCol="0">
            <a:spAutoFit/>
          </a:bodyPr>
          <a:lstStyle/>
          <a:p>
            <a:pPr marL="342900" indent="-342900" algn="ctr"/>
            <a:r>
              <a:rPr lang="en-US" u="sng" dirty="0" smtClean="0"/>
              <a:t>Owner’s PDCS Results</a:t>
            </a:r>
          </a:p>
          <a:p>
            <a:pPr marL="342900" indent="-342900" algn="ctr"/>
            <a:r>
              <a:rPr lang="en-US" dirty="0" smtClean="0"/>
              <a:t>Turkey – 81.13</a:t>
            </a:r>
          </a:p>
          <a:p>
            <a:pPr marL="342900" indent="-342900" algn="ctr"/>
            <a:r>
              <a:rPr lang="en-US" dirty="0" smtClean="0"/>
              <a:t>Design-Build – 77.64</a:t>
            </a:r>
          </a:p>
          <a:p>
            <a:pPr marL="342900" indent="-342900" algn="ctr"/>
            <a:endParaRPr lang="en-US" u="sng" dirty="0"/>
          </a:p>
          <a:p>
            <a:pPr marL="342900" indent="-342900" algn="ctr"/>
            <a:r>
              <a:rPr lang="en-US" u="sng" dirty="0" smtClean="0"/>
              <a:t>CM’s PDCS Results</a:t>
            </a:r>
          </a:p>
          <a:p>
            <a:pPr marL="342900" indent="-342900" algn="ctr"/>
            <a:r>
              <a:rPr lang="en-US" dirty="0" err="1" smtClean="0"/>
              <a:t>CM@Risk</a:t>
            </a:r>
            <a:r>
              <a:rPr lang="en-US" dirty="0" smtClean="0"/>
              <a:t> – 68.05</a:t>
            </a:r>
          </a:p>
          <a:p>
            <a:pPr marL="342900" indent="-342900" algn="ctr"/>
            <a:r>
              <a:rPr lang="en-US" dirty="0" smtClean="0"/>
              <a:t>Turkey – 64.91</a:t>
            </a:r>
          </a:p>
          <a:p>
            <a:pPr marL="342900" indent="-342900" algn="ctr"/>
            <a:endParaRPr lang="en-US" u="sng" dirty="0"/>
          </a:p>
          <a:p>
            <a:pPr marL="342900" indent="-342900" algn="ctr"/>
            <a:r>
              <a:rPr lang="en-US" u="sng" dirty="0" smtClean="0"/>
              <a:t>A/E’s PDCS Results</a:t>
            </a:r>
          </a:p>
          <a:p>
            <a:pPr marL="342900" indent="-342900" algn="ctr"/>
            <a:r>
              <a:rPr lang="en-US" dirty="0" smtClean="0"/>
              <a:t>Traditional Design-Bid-Build – 76.25</a:t>
            </a:r>
          </a:p>
          <a:p>
            <a:pPr marL="342900" indent="-342900" algn="ctr"/>
            <a:r>
              <a:rPr lang="en-US" dirty="0" smtClean="0"/>
              <a:t>Traditional with CM – 74.52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1173301"/>
            <a:ext cx="8839200" cy="2893100"/>
          </a:xfrm>
          <a:prstGeom prst="rect">
            <a:avLst/>
          </a:prstGeom>
          <a:noFill/>
        </p:spPr>
        <p:txBody>
          <a:bodyPr wrap="square" rtlCol="0">
            <a:spAutoFit/>
          </a:bodyPr>
          <a:lstStyle/>
          <a:p>
            <a:r>
              <a:rPr lang="en-US" sz="2000" b="1" dirty="0" smtClean="0"/>
              <a:t>Integrated Project Delivery</a:t>
            </a:r>
          </a:p>
          <a:p>
            <a:pPr lvl="1">
              <a:buFont typeface="Arial" pitchFamily="34" charset="0"/>
              <a:buChar char="•"/>
            </a:pPr>
            <a:r>
              <a:rPr lang="en-US" dirty="0" smtClean="0"/>
              <a:t> Not Included in PDCS</a:t>
            </a:r>
          </a:p>
          <a:p>
            <a:pPr lvl="1">
              <a:buFont typeface="Arial" pitchFamily="34" charset="0"/>
              <a:buChar char="•"/>
            </a:pPr>
            <a:r>
              <a:rPr lang="en-US" dirty="0"/>
              <a:t> </a:t>
            </a:r>
            <a:r>
              <a:rPr lang="en-US" dirty="0" smtClean="0"/>
              <a:t>Critical Industry Issue</a:t>
            </a:r>
          </a:p>
          <a:p>
            <a:pPr lvl="1">
              <a:buFont typeface="Arial" pitchFamily="34" charset="0"/>
              <a:buChar char="•"/>
            </a:pPr>
            <a:r>
              <a:rPr lang="en-US" dirty="0"/>
              <a:t> </a:t>
            </a:r>
            <a:r>
              <a:rPr lang="en-US" dirty="0" smtClean="0"/>
              <a:t>Sutter Health System – Camino Medical Center</a:t>
            </a:r>
          </a:p>
          <a:p>
            <a:pPr lvl="2">
              <a:buFont typeface="Arial" pitchFamily="34" charset="0"/>
              <a:buChar char="•"/>
            </a:pPr>
            <a:r>
              <a:rPr lang="en-US" dirty="0"/>
              <a:t> </a:t>
            </a:r>
            <a:r>
              <a:rPr lang="en-US" dirty="0" smtClean="0"/>
              <a:t>$98M </a:t>
            </a:r>
          </a:p>
          <a:p>
            <a:pPr lvl="2">
              <a:buFont typeface="Arial" pitchFamily="34" charset="0"/>
              <a:buChar char="•"/>
            </a:pPr>
            <a:r>
              <a:rPr lang="en-US" dirty="0"/>
              <a:t> </a:t>
            </a:r>
            <a:r>
              <a:rPr lang="en-US" dirty="0" smtClean="0"/>
              <a:t>Saved $9M and 6 Months </a:t>
            </a:r>
            <a:r>
              <a:rPr lang="en-US" dirty="0"/>
              <a:t>O</a:t>
            </a:r>
            <a:r>
              <a:rPr lang="en-US" dirty="0" smtClean="0"/>
              <a:t>ver Traditional Methods</a:t>
            </a:r>
          </a:p>
          <a:p>
            <a:pPr lvl="1"/>
            <a:endParaRPr lang="en-US" dirty="0" smtClean="0"/>
          </a:p>
          <a:p>
            <a:pPr lvl="1"/>
            <a:endParaRPr lang="en-US" dirty="0" smtClean="0"/>
          </a:p>
          <a:p>
            <a:pPr lvl="1">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1173301"/>
            <a:ext cx="8839200" cy="3170099"/>
          </a:xfrm>
          <a:prstGeom prst="rect">
            <a:avLst/>
          </a:prstGeom>
          <a:noFill/>
        </p:spPr>
        <p:txBody>
          <a:bodyPr wrap="square" rtlCol="0">
            <a:spAutoFit/>
          </a:bodyPr>
          <a:lstStyle/>
          <a:p>
            <a:r>
              <a:rPr lang="en-US" sz="2000" b="1" dirty="0" smtClean="0"/>
              <a:t>Integrated Project Delivery</a:t>
            </a:r>
          </a:p>
          <a:p>
            <a:pPr lvl="1">
              <a:buFont typeface="Arial" pitchFamily="34" charset="0"/>
              <a:buChar char="•"/>
            </a:pPr>
            <a:r>
              <a:rPr lang="en-US" dirty="0" smtClean="0"/>
              <a:t> Not Included in PDCS</a:t>
            </a:r>
          </a:p>
          <a:p>
            <a:pPr lvl="1">
              <a:buFont typeface="Arial" pitchFamily="34" charset="0"/>
              <a:buChar char="•"/>
            </a:pPr>
            <a:r>
              <a:rPr lang="en-US" dirty="0"/>
              <a:t> </a:t>
            </a:r>
            <a:r>
              <a:rPr lang="en-US" dirty="0" smtClean="0"/>
              <a:t>Critical Industry Issue</a:t>
            </a:r>
          </a:p>
          <a:p>
            <a:pPr lvl="1">
              <a:buFont typeface="Arial" pitchFamily="34" charset="0"/>
              <a:buChar char="•"/>
            </a:pPr>
            <a:r>
              <a:rPr lang="en-US" dirty="0"/>
              <a:t> </a:t>
            </a:r>
            <a:r>
              <a:rPr lang="en-US" dirty="0" smtClean="0"/>
              <a:t>Sutter Health System – Camino Medical Center</a:t>
            </a:r>
          </a:p>
          <a:p>
            <a:pPr lvl="2">
              <a:buFont typeface="Arial" pitchFamily="34" charset="0"/>
              <a:buChar char="•"/>
            </a:pPr>
            <a:r>
              <a:rPr lang="en-US" dirty="0"/>
              <a:t> </a:t>
            </a:r>
            <a:r>
              <a:rPr lang="en-US" dirty="0" smtClean="0"/>
              <a:t>$98M </a:t>
            </a:r>
          </a:p>
          <a:p>
            <a:pPr lvl="2">
              <a:buFont typeface="Arial" pitchFamily="34" charset="0"/>
              <a:buChar char="•"/>
            </a:pPr>
            <a:r>
              <a:rPr lang="en-US" dirty="0"/>
              <a:t> </a:t>
            </a:r>
            <a:r>
              <a:rPr lang="en-US" dirty="0" smtClean="0"/>
              <a:t>Saved $9M and 6 Months </a:t>
            </a:r>
            <a:r>
              <a:rPr lang="en-US" dirty="0"/>
              <a:t>O</a:t>
            </a:r>
            <a:r>
              <a:rPr lang="en-US" dirty="0" smtClean="0"/>
              <a:t>ver Traditional Methods</a:t>
            </a:r>
          </a:p>
          <a:p>
            <a:pPr lvl="1">
              <a:buFont typeface="Arial" pitchFamily="34" charset="0"/>
              <a:buChar char="•"/>
            </a:pPr>
            <a:r>
              <a:rPr lang="en-US" dirty="0" smtClean="0"/>
              <a:t> Principles of IPD</a:t>
            </a:r>
          </a:p>
          <a:p>
            <a:pPr lvl="1"/>
            <a:endParaRPr lang="en-US" dirty="0" smtClean="0"/>
          </a:p>
          <a:p>
            <a:pPr lvl="1"/>
            <a:endParaRPr lang="en-US" dirty="0" smtClean="0"/>
          </a:p>
          <a:p>
            <a:pPr lvl="1">
              <a:buFont typeface="Arial" pitchFamily="34" charset="0"/>
              <a:buChar char="•"/>
            </a:pPr>
            <a:endParaRPr lang="en-US" dirty="0" smtClean="0"/>
          </a:p>
          <a:p>
            <a:endParaRPr lang="en-US" dirty="0"/>
          </a:p>
        </p:txBody>
      </p:sp>
      <p:sp>
        <p:nvSpPr>
          <p:cNvPr id="6" name="TextBox 5"/>
          <p:cNvSpPr txBox="1"/>
          <p:nvPr/>
        </p:nvSpPr>
        <p:spPr>
          <a:xfrm>
            <a:off x="20574000" y="609600"/>
            <a:ext cx="4648200" cy="3693319"/>
          </a:xfrm>
          <a:prstGeom prst="rect">
            <a:avLst/>
          </a:prstGeom>
          <a:noFill/>
        </p:spPr>
        <p:txBody>
          <a:bodyPr wrap="square" rtlCol="0">
            <a:spAutoFit/>
          </a:bodyPr>
          <a:lstStyle/>
          <a:p>
            <a:pPr marL="342900" indent="-342900" algn="ctr"/>
            <a:r>
              <a:rPr lang="en-US" u="sng" dirty="0" smtClean="0"/>
              <a:t>IPD Principals</a:t>
            </a:r>
          </a:p>
          <a:p>
            <a:pPr marL="342900" indent="-342900"/>
            <a:endParaRPr lang="en-US" dirty="0" smtClean="0"/>
          </a:p>
          <a:p>
            <a:pPr marL="342900" indent="-342900">
              <a:buFont typeface="+mj-lt"/>
              <a:buAutoNum type="arabicPeriod"/>
            </a:pPr>
            <a:r>
              <a:rPr lang="en-US" dirty="0" smtClean="0"/>
              <a:t>Mutual Respect &amp; Trust</a:t>
            </a:r>
          </a:p>
          <a:p>
            <a:pPr marL="342900" indent="-342900">
              <a:buFont typeface="+mj-lt"/>
              <a:buAutoNum type="arabicPeriod"/>
            </a:pPr>
            <a:r>
              <a:rPr lang="en-US" dirty="0" smtClean="0"/>
              <a:t>Mutual Benefit and Reward</a:t>
            </a:r>
          </a:p>
          <a:p>
            <a:pPr marL="342900" indent="-342900">
              <a:buFont typeface="+mj-lt"/>
              <a:buAutoNum type="arabicPeriod"/>
            </a:pPr>
            <a:r>
              <a:rPr lang="en-US" dirty="0" smtClean="0"/>
              <a:t>Collaborative Innovation and Decision Making</a:t>
            </a:r>
          </a:p>
          <a:p>
            <a:pPr marL="342900" indent="-342900">
              <a:buFont typeface="+mj-lt"/>
              <a:buAutoNum type="arabicPeriod"/>
            </a:pPr>
            <a:r>
              <a:rPr lang="en-US" dirty="0" smtClean="0"/>
              <a:t>Early Involvement of Key Participants</a:t>
            </a:r>
          </a:p>
          <a:p>
            <a:pPr marL="342900" indent="-342900">
              <a:buFont typeface="+mj-lt"/>
              <a:buAutoNum type="arabicPeriod"/>
            </a:pPr>
            <a:r>
              <a:rPr lang="en-US" dirty="0" smtClean="0"/>
              <a:t>Early Goal Definition</a:t>
            </a:r>
          </a:p>
          <a:p>
            <a:pPr marL="342900" indent="-342900">
              <a:buFont typeface="+mj-lt"/>
              <a:buAutoNum type="arabicPeriod"/>
            </a:pPr>
            <a:r>
              <a:rPr lang="en-US" dirty="0" smtClean="0"/>
              <a:t>Intensified Planning</a:t>
            </a:r>
          </a:p>
          <a:p>
            <a:pPr marL="342900" indent="-342900">
              <a:buFont typeface="+mj-lt"/>
              <a:buAutoNum type="arabicPeriod"/>
            </a:pPr>
            <a:r>
              <a:rPr lang="en-US" dirty="0" smtClean="0"/>
              <a:t>Open Communication</a:t>
            </a:r>
          </a:p>
          <a:p>
            <a:pPr marL="342900" indent="-342900">
              <a:buFont typeface="+mj-lt"/>
              <a:buAutoNum type="arabicPeriod"/>
            </a:pPr>
            <a:r>
              <a:rPr lang="en-US" dirty="0" smtClean="0"/>
              <a:t>Appropriate Technology</a:t>
            </a:r>
          </a:p>
          <a:p>
            <a:pPr marL="342900" indent="-342900">
              <a:buFont typeface="+mj-lt"/>
              <a:buAutoNum type="arabicPeriod"/>
            </a:pPr>
            <a:r>
              <a:rPr lang="en-US" dirty="0" smtClean="0"/>
              <a:t>Organization and Leadership</a:t>
            </a:r>
          </a:p>
          <a:p>
            <a:pPr marL="342900" indent="-342900"/>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601200" y="1371600"/>
            <a:ext cx="8839200" cy="4278094"/>
          </a:xfrm>
          <a:prstGeom prst="rect">
            <a:avLst/>
          </a:prstGeom>
          <a:noFill/>
        </p:spPr>
        <p:txBody>
          <a:bodyPr wrap="square" rtlCol="0">
            <a:spAutoFit/>
          </a:bodyPr>
          <a:lstStyle/>
          <a:p>
            <a:r>
              <a:rPr lang="en-US" sz="2000" b="1" dirty="0" smtClean="0"/>
              <a:t>Integrated Project Delivery</a:t>
            </a:r>
          </a:p>
          <a:p>
            <a:pPr lvl="1"/>
            <a:r>
              <a:rPr lang="en-US" dirty="0"/>
              <a:t/>
            </a:r>
            <a:br>
              <a:rPr lang="en-US" dirty="0"/>
            </a:br>
            <a:r>
              <a:rPr lang="en-US" u="sng" dirty="0" smtClean="0"/>
              <a:t>Advantages</a:t>
            </a:r>
          </a:p>
          <a:p>
            <a:pPr lvl="1">
              <a:buFont typeface="Arial" pitchFamily="34" charset="0"/>
              <a:buChar char="•"/>
            </a:pPr>
            <a:r>
              <a:rPr lang="en-US" dirty="0" smtClean="0"/>
              <a:t> BIM</a:t>
            </a:r>
          </a:p>
          <a:p>
            <a:pPr lvl="1">
              <a:buFont typeface="Arial" pitchFamily="34" charset="0"/>
              <a:buChar char="•"/>
            </a:pPr>
            <a:r>
              <a:rPr lang="en-US" dirty="0"/>
              <a:t> </a:t>
            </a:r>
            <a:r>
              <a:rPr lang="en-US" dirty="0" smtClean="0"/>
              <a:t>Reduce Project Disputes</a:t>
            </a:r>
          </a:p>
          <a:p>
            <a:pPr lvl="1">
              <a:buFont typeface="Arial" pitchFamily="34" charset="0"/>
              <a:buChar char="•"/>
            </a:pPr>
            <a:r>
              <a:rPr lang="en-US" dirty="0"/>
              <a:t> </a:t>
            </a:r>
            <a:r>
              <a:rPr lang="en-US" dirty="0" smtClean="0"/>
              <a:t>Involve Specialty Contractors Early</a:t>
            </a:r>
          </a:p>
          <a:p>
            <a:pPr lvl="1">
              <a:buFont typeface="Arial" pitchFamily="34" charset="0"/>
              <a:buChar char="•"/>
            </a:pPr>
            <a:r>
              <a:rPr lang="en-US" dirty="0"/>
              <a:t> </a:t>
            </a:r>
            <a:r>
              <a:rPr lang="en-US" dirty="0" smtClean="0"/>
              <a:t>Well Defined Scope for All Team Players</a:t>
            </a:r>
          </a:p>
          <a:p>
            <a:pPr lvl="1">
              <a:buFont typeface="Arial" pitchFamily="34" charset="0"/>
              <a:buChar char="•"/>
            </a:pPr>
            <a:r>
              <a:rPr lang="en-US" dirty="0"/>
              <a:t> </a:t>
            </a:r>
            <a:r>
              <a:rPr lang="en-US" dirty="0" smtClean="0"/>
              <a:t>Open Communication, Pricing, Schedule, and Quality – Better CO Management</a:t>
            </a:r>
          </a:p>
          <a:p>
            <a:pPr lvl="1">
              <a:buFont typeface="Arial" pitchFamily="34" charset="0"/>
              <a:buChar char="•"/>
            </a:pPr>
            <a:endParaRPr lang="en-US" dirty="0"/>
          </a:p>
          <a:p>
            <a:pPr lvl="1"/>
            <a:r>
              <a:rPr lang="en-US" u="sng" dirty="0" smtClean="0"/>
              <a:t>Disadvantages</a:t>
            </a:r>
          </a:p>
          <a:p>
            <a:pPr lvl="1">
              <a:buFont typeface="Arial" pitchFamily="34" charset="0"/>
              <a:buChar char="•"/>
            </a:pPr>
            <a:r>
              <a:rPr lang="en-US" dirty="0" smtClean="0"/>
              <a:t> Not a Familiar Delivery Method in Region</a:t>
            </a:r>
          </a:p>
          <a:p>
            <a:pPr lvl="1">
              <a:buFont typeface="Arial" pitchFamily="34" charset="0"/>
              <a:buChar char="•"/>
            </a:pPr>
            <a:r>
              <a:rPr lang="en-US" dirty="0"/>
              <a:t> </a:t>
            </a:r>
            <a:r>
              <a:rPr lang="en-US" dirty="0" smtClean="0"/>
              <a:t>More Risk for Bidders</a:t>
            </a:r>
          </a:p>
          <a:p>
            <a:pPr lvl="1">
              <a:buFont typeface="Arial" pitchFamily="34" charset="0"/>
              <a:buChar char="•"/>
            </a:pPr>
            <a:r>
              <a:rPr lang="en-US" dirty="0"/>
              <a:t> </a:t>
            </a:r>
            <a:r>
              <a:rPr lang="en-US" dirty="0" smtClean="0"/>
              <a:t>Not a Proven Delivery Method – Too Risky for this Project</a:t>
            </a:r>
          </a:p>
          <a:p>
            <a:pPr lvl="1">
              <a:buFont typeface="Arial" pitchFamily="34" charset="0"/>
              <a:buChar char="•"/>
            </a:pPr>
            <a:endParaRPr lang="en-US" dirty="0" smtClean="0"/>
          </a:p>
          <a:p>
            <a:endParaRPr lang="en-US" dirty="0"/>
          </a:p>
        </p:txBody>
      </p:sp>
      <p:pic>
        <p:nvPicPr>
          <p:cNvPr id="7" name="Picture 6"/>
          <p:cNvPicPr/>
          <p:nvPr/>
        </p:nvPicPr>
        <p:blipFill>
          <a:blip r:embed="rId3"/>
          <a:srcRect/>
          <a:stretch>
            <a:fillRect/>
          </a:stretch>
        </p:blipFill>
        <p:spPr bwMode="auto">
          <a:xfrm>
            <a:off x="20193000" y="1219200"/>
            <a:ext cx="5257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601200" y="990600"/>
            <a:ext cx="8839200" cy="3724096"/>
          </a:xfrm>
          <a:prstGeom prst="rect">
            <a:avLst/>
          </a:prstGeom>
          <a:noFill/>
        </p:spPr>
        <p:txBody>
          <a:bodyPr wrap="square" rtlCol="0">
            <a:spAutoFit/>
          </a:bodyPr>
          <a:lstStyle/>
          <a:p>
            <a:r>
              <a:rPr lang="en-US" sz="2000" b="1" dirty="0" smtClean="0"/>
              <a:t>Design-Build</a:t>
            </a:r>
          </a:p>
          <a:p>
            <a:pPr lvl="1"/>
            <a:r>
              <a:rPr lang="en-US" dirty="0"/>
              <a:t/>
            </a:r>
            <a:br>
              <a:rPr lang="en-US" dirty="0"/>
            </a:br>
            <a:r>
              <a:rPr lang="en-US" u="sng" dirty="0" smtClean="0"/>
              <a:t>Advantages</a:t>
            </a:r>
          </a:p>
          <a:p>
            <a:pPr lvl="1">
              <a:buFont typeface="Arial" pitchFamily="34" charset="0"/>
              <a:buChar char="•"/>
            </a:pPr>
            <a:r>
              <a:rPr lang="en-US" dirty="0" smtClean="0"/>
              <a:t> Team Approach</a:t>
            </a:r>
          </a:p>
          <a:p>
            <a:pPr lvl="1">
              <a:buFont typeface="Arial" pitchFamily="34" charset="0"/>
              <a:buChar char="•"/>
            </a:pPr>
            <a:r>
              <a:rPr lang="en-US" dirty="0"/>
              <a:t> </a:t>
            </a:r>
            <a:r>
              <a:rPr lang="en-US" dirty="0" smtClean="0"/>
              <a:t>Constructability Issues Addressed Early in Design</a:t>
            </a:r>
          </a:p>
          <a:p>
            <a:pPr lvl="1">
              <a:buFont typeface="Arial" pitchFamily="34" charset="0"/>
              <a:buChar char="•"/>
            </a:pPr>
            <a:r>
              <a:rPr lang="en-US" dirty="0"/>
              <a:t> </a:t>
            </a:r>
            <a:r>
              <a:rPr lang="en-US" dirty="0" smtClean="0"/>
              <a:t>Better Control of Budget in Design and Construction Phase</a:t>
            </a:r>
          </a:p>
          <a:p>
            <a:pPr lvl="1">
              <a:buFont typeface="Arial" pitchFamily="34" charset="0"/>
              <a:buChar char="•"/>
            </a:pPr>
            <a:endParaRPr lang="en-US" dirty="0"/>
          </a:p>
          <a:p>
            <a:pPr lvl="1"/>
            <a:r>
              <a:rPr lang="en-US" u="sng" dirty="0" smtClean="0"/>
              <a:t>Disadvantages</a:t>
            </a:r>
          </a:p>
          <a:p>
            <a:pPr lvl="1">
              <a:buFont typeface="Arial" pitchFamily="34" charset="0"/>
              <a:buChar char="•"/>
            </a:pPr>
            <a:r>
              <a:rPr lang="en-US" dirty="0" smtClean="0"/>
              <a:t> Would Not Accelerate Project</a:t>
            </a:r>
          </a:p>
          <a:p>
            <a:pPr lvl="1">
              <a:buFont typeface="Arial" pitchFamily="34" charset="0"/>
              <a:buChar char="•"/>
            </a:pPr>
            <a:r>
              <a:rPr lang="en-US" dirty="0"/>
              <a:t> </a:t>
            </a:r>
            <a:r>
              <a:rPr lang="en-US" dirty="0" smtClean="0"/>
              <a:t>No Checks and Balance</a:t>
            </a:r>
          </a:p>
          <a:p>
            <a:pPr lvl="1">
              <a:buFont typeface="Arial" pitchFamily="34" charset="0"/>
              <a:buChar char="•"/>
            </a:pPr>
            <a:r>
              <a:rPr lang="en-US" dirty="0"/>
              <a:t> </a:t>
            </a:r>
            <a:r>
              <a:rPr lang="en-US" dirty="0" smtClean="0"/>
              <a:t>Risk of Sacrificing Design Quality to Protect Design-Builder’s Profits</a:t>
            </a:r>
          </a:p>
          <a:p>
            <a:pPr lvl="1">
              <a:buFont typeface="Arial" pitchFamily="34" charset="0"/>
              <a:buChar char="•"/>
            </a:pPr>
            <a:endParaRPr lang="en-US" dirty="0" smtClean="0"/>
          </a:p>
          <a:p>
            <a:endParaRPr lang="en-US" dirty="0"/>
          </a:p>
        </p:txBody>
      </p:sp>
      <p:pic>
        <p:nvPicPr>
          <p:cNvPr id="40967" name="Picture 7"/>
          <p:cNvPicPr>
            <a:picLocks noChangeAspect="1" noChangeArrowheads="1"/>
          </p:cNvPicPr>
          <p:nvPr/>
        </p:nvPicPr>
        <p:blipFill>
          <a:blip r:embed="rId3"/>
          <a:srcRect/>
          <a:stretch>
            <a:fillRect/>
          </a:stretch>
        </p:blipFill>
        <p:spPr bwMode="auto">
          <a:xfrm>
            <a:off x="21162990" y="762000"/>
            <a:ext cx="337341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601200" y="990600"/>
            <a:ext cx="8839200" cy="4555093"/>
          </a:xfrm>
          <a:prstGeom prst="rect">
            <a:avLst/>
          </a:prstGeom>
          <a:noFill/>
        </p:spPr>
        <p:txBody>
          <a:bodyPr wrap="square" rtlCol="0">
            <a:spAutoFit/>
          </a:bodyPr>
          <a:lstStyle/>
          <a:p>
            <a:r>
              <a:rPr lang="en-US" sz="2000" b="1" dirty="0" smtClean="0"/>
              <a:t>Design-Build MEP</a:t>
            </a:r>
          </a:p>
          <a:p>
            <a:pPr lvl="1">
              <a:buFont typeface="Arial" pitchFamily="34" charset="0"/>
              <a:buChar char="•"/>
            </a:pPr>
            <a:r>
              <a:rPr lang="en-US" dirty="0" smtClean="0"/>
              <a:t> Changes have Increased MEP Trades Contracts by 17%</a:t>
            </a:r>
          </a:p>
          <a:p>
            <a:pPr lvl="1">
              <a:buFont typeface="Arial" pitchFamily="34" charset="0"/>
              <a:buChar char="•"/>
            </a:pPr>
            <a:r>
              <a:rPr lang="en-US" dirty="0"/>
              <a:t> </a:t>
            </a:r>
            <a:r>
              <a:rPr lang="en-US" dirty="0" smtClean="0"/>
              <a:t>Severely Impacted Coordination and Prefabrication</a:t>
            </a:r>
          </a:p>
          <a:p>
            <a:pPr lvl="1">
              <a:buFont typeface="Arial" pitchFamily="34" charset="0"/>
              <a:buChar char="•"/>
            </a:pPr>
            <a:r>
              <a:rPr lang="en-US" dirty="0" smtClean="0"/>
              <a:t> Last-minute Drawings </a:t>
            </a:r>
          </a:p>
          <a:p>
            <a:pPr lvl="1">
              <a:buFont typeface="Arial" pitchFamily="34" charset="0"/>
              <a:buChar char="•"/>
            </a:pPr>
            <a:r>
              <a:rPr lang="en-US" dirty="0"/>
              <a:t> </a:t>
            </a:r>
            <a:r>
              <a:rPr lang="en-US" dirty="0" smtClean="0"/>
              <a:t>Eliminated All of the Float</a:t>
            </a:r>
          </a:p>
          <a:p>
            <a:pPr lvl="1">
              <a:buFont typeface="Arial" pitchFamily="34" charset="0"/>
              <a:buChar char="•"/>
            </a:pPr>
            <a:r>
              <a:rPr lang="en-US" dirty="0"/>
              <a:t> </a:t>
            </a:r>
            <a:r>
              <a:rPr lang="en-US" dirty="0" smtClean="0"/>
              <a:t>D/B MEP would have Cost 5% More Initially</a:t>
            </a:r>
          </a:p>
          <a:p>
            <a:pPr lvl="1">
              <a:buFont typeface="Arial" pitchFamily="34" charset="0"/>
              <a:buChar char="•"/>
            </a:pPr>
            <a:endParaRPr lang="en-US" dirty="0"/>
          </a:p>
          <a:p>
            <a:pPr lvl="1"/>
            <a:r>
              <a:rPr lang="en-US" u="sng" dirty="0" smtClean="0"/>
              <a:t>Advantages</a:t>
            </a:r>
          </a:p>
          <a:p>
            <a:pPr lvl="1">
              <a:buFont typeface="Arial" pitchFamily="34" charset="0"/>
              <a:buChar char="•"/>
            </a:pPr>
            <a:r>
              <a:rPr lang="en-US" dirty="0" smtClean="0"/>
              <a:t> Involved Early in Design</a:t>
            </a:r>
          </a:p>
          <a:p>
            <a:pPr lvl="1">
              <a:buFont typeface="Arial" pitchFamily="34" charset="0"/>
              <a:buChar char="•"/>
            </a:pPr>
            <a:r>
              <a:rPr lang="en-US" dirty="0"/>
              <a:t> </a:t>
            </a:r>
            <a:r>
              <a:rPr lang="en-US" dirty="0" smtClean="0"/>
              <a:t>V/E</a:t>
            </a:r>
          </a:p>
          <a:p>
            <a:pPr lvl="1">
              <a:buFont typeface="Arial" pitchFamily="34" charset="0"/>
              <a:buChar char="•"/>
            </a:pPr>
            <a:r>
              <a:rPr lang="en-US" dirty="0"/>
              <a:t> </a:t>
            </a:r>
            <a:r>
              <a:rPr lang="en-US" dirty="0" smtClean="0"/>
              <a:t>Schedule Input</a:t>
            </a:r>
          </a:p>
          <a:p>
            <a:pPr lvl="1">
              <a:buFont typeface="Arial" pitchFamily="34" charset="0"/>
              <a:buChar char="•"/>
            </a:pPr>
            <a:r>
              <a:rPr lang="en-US" dirty="0"/>
              <a:t> </a:t>
            </a:r>
            <a:r>
              <a:rPr lang="en-US" dirty="0" smtClean="0"/>
              <a:t>Early Coordination, Procurement, and Prefabrication</a:t>
            </a:r>
          </a:p>
          <a:p>
            <a:pPr lvl="1">
              <a:buFont typeface="Arial" pitchFamily="34" charset="0"/>
              <a:buChar char="•"/>
            </a:pPr>
            <a:endParaRPr lang="en-US" dirty="0"/>
          </a:p>
          <a:p>
            <a:pPr lvl="1"/>
            <a:r>
              <a:rPr lang="en-US" u="sng" dirty="0" smtClean="0"/>
              <a:t>Disadvantages</a:t>
            </a:r>
          </a:p>
          <a:p>
            <a:pPr lvl="1">
              <a:buFont typeface="Arial" pitchFamily="34" charset="0"/>
              <a:buChar char="•"/>
            </a:pPr>
            <a:r>
              <a:rPr lang="en-US" dirty="0"/>
              <a:t> </a:t>
            </a:r>
            <a:r>
              <a:rPr lang="en-US" dirty="0" smtClean="0"/>
              <a:t>Initial Cost</a:t>
            </a:r>
            <a:r>
              <a:rPr lang="en-US" dirty="0"/>
              <a:t>	</a:t>
            </a:r>
            <a:endParaRPr lang="en-US" dirty="0" smtClean="0"/>
          </a:p>
          <a:p>
            <a:endParaRPr lang="en-US" dirty="0"/>
          </a:p>
        </p:txBody>
      </p:sp>
      <p:pic>
        <p:nvPicPr>
          <p:cNvPr id="40967" name="Picture 7"/>
          <p:cNvPicPr>
            <a:picLocks noChangeAspect="1" noChangeArrowheads="1"/>
          </p:cNvPicPr>
          <p:nvPr/>
        </p:nvPicPr>
        <p:blipFill>
          <a:blip r:embed="rId3"/>
          <a:srcRect/>
          <a:stretch>
            <a:fillRect/>
          </a:stretch>
        </p:blipFill>
        <p:spPr bwMode="auto">
          <a:xfrm>
            <a:off x="21162990" y="762000"/>
            <a:ext cx="337341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601200" y="990600"/>
            <a:ext cx="8839200" cy="4555093"/>
          </a:xfrm>
          <a:prstGeom prst="rect">
            <a:avLst/>
          </a:prstGeom>
          <a:noFill/>
        </p:spPr>
        <p:txBody>
          <a:bodyPr wrap="square" rtlCol="0">
            <a:spAutoFit/>
          </a:bodyPr>
          <a:lstStyle/>
          <a:p>
            <a:r>
              <a:rPr lang="en-US" sz="2000" b="1" dirty="0" smtClean="0"/>
              <a:t>Traditional w/Early Procurement and PM</a:t>
            </a:r>
          </a:p>
          <a:p>
            <a:pPr lvl="1">
              <a:buFont typeface="Arial" pitchFamily="34" charset="0"/>
              <a:buChar char="•"/>
            </a:pPr>
            <a:r>
              <a:rPr lang="en-US" dirty="0" smtClean="0"/>
              <a:t> Same Delivery Method Except for PM</a:t>
            </a:r>
          </a:p>
          <a:p>
            <a:pPr lvl="1">
              <a:buFont typeface="Arial" pitchFamily="34" charset="0"/>
              <a:buChar char="•"/>
            </a:pPr>
            <a:r>
              <a:rPr lang="en-US" dirty="0"/>
              <a:t> </a:t>
            </a:r>
            <a:r>
              <a:rPr lang="en-US" dirty="0" smtClean="0"/>
              <a:t>KLMK Group</a:t>
            </a:r>
          </a:p>
          <a:p>
            <a:pPr lvl="1">
              <a:buFont typeface="Arial" pitchFamily="34" charset="0"/>
              <a:buChar char="•"/>
            </a:pPr>
            <a:endParaRPr lang="en-US" dirty="0"/>
          </a:p>
          <a:p>
            <a:pPr lvl="1"/>
            <a:r>
              <a:rPr lang="en-US" u="sng" dirty="0" smtClean="0"/>
              <a:t>Advantages</a:t>
            </a:r>
          </a:p>
          <a:p>
            <a:pPr lvl="1">
              <a:buFont typeface="Arial" pitchFamily="34" charset="0"/>
              <a:buChar char="•"/>
            </a:pPr>
            <a:r>
              <a:rPr lang="en-US" dirty="0" smtClean="0"/>
              <a:t> PM has Extensive Experience</a:t>
            </a:r>
          </a:p>
          <a:p>
            <a:pPr lvl="1">
              <a:buFont typeface="Arial" pitchFamily="34" charset="0"/>
              <a:buChar char="•"/>
            </a:pPr>
            <a:r>
              <a:rPr lang="en-US" dirty="0"/>
              <a:t> </a:t>
            </a:r>
            <a:r>
              <a:rPr lang="en-US" dirty="0" smtClean="0"/>
              <a:t>PM Familiar with Team Players</a:t>
            </a:r>
          </a:p>
          <a:p>
            <a:pPr lvl="1">
              <a:buFont typeface="Arial" pitchFamily="34" charset="0"/>
              <a:buChar char="•"/>
            </a:pPr>
            <a:r>
              <a:rPr lang="en-US" dirty="0"/>
              <a:t> </a:t>
            </a:r>
            <a:r>
              <a:rPr lang="en-US" dirty="0" smtClean="0"/>
              <a:t>Checks and Balance</a:t>
            </a:r>
          </a:p>
          <a:p>
            <a:pPr lvl="1">
              <a:buFont typeface="Arial" pitchFamily="34" charset="0"/>
              <a:buChar char="•"/>
            </a:pPr>
            <a:r>
              <a:rPr lang="en-US" dirty="0" smtClean="0"/>
              <a:t> Assist Owner with Managing CO’s</a:t>
            </a:r>
          </a:p>
          <a:p>
            <a:pPr lvl="1">
              <a:buFont typeface="Arial" pitchFamily="34" charset="0"/>
              <a:buChar char="•"/>
            </a:pPr>
            <a:r>
              <a:rPr lang="en-US" dirty="0"/>
              <a:t> </a:t>
            </a:r>
            <a:r>
              <a:rPr lang="en-US" dirty="0" smtClean="0"/>
              <a:t>Assist with Close-out and Occupancy</a:t>
            </a:r>
          </a:p>
          <a:p>
            <a:pPr lvl="1">
              <a:buFont typeface="Arial" pitchFamily="34" charset="0"/>
              <a:buChar char="•"/>
            </a:pPr>
            <a:r>
              <a:rPr lang="en-US" dirty="0"/>
              <a:t> </a:t>
            </a:r>
            <a:r>
              <a:rPr lang="en-US" dirty="0" smtClean="0"/>
              <a:t>Assist with Master Planning</a:t>
            </a:r>
          </a:p>
          <a:p>
            <a:pPr lvl="1">
              <a:buFont typeface="Arial" pitchFamily="34" charset="0"/>
              <a:buChar char="•"/>
            </a:pPr>
            <a:endParaRPr lang="en-US" dirty="0"/>
          </a:p>
          <a:p>
            <a:pPr lvl="1"/>
            <a:r>
              <a:rPr lang="en-US" u="sng" dirty="0" smtClean="0"/>
              <a:t>Disadvantages</a:t>
            </a:r>
          </a:p>
          <a:p>
            <a:pPr lvl="1">
              <a:buFont typeface="Arial" pitchFamily="34" charset="0"/>
              <a:buChar char="•"/>
            </a:pPr>
            <a:r>
              <a:rPr lang="en-US" dirty="0"/>
              <a:t> </a:t>
            </a:r>
            <a:r>
              <a:rPr lang="en-US" dirty="0" smtClean="0"/>
              <a:t>Initial Cost of 1% of Total Project Cost</a:t>
            </a:r>
          </a:p>
          <a:p>
            <a:pPr lvl="1">
              <a:buFont typeface="Arial" pitchFamily="34" charset="0"/>
              <a:buChar char="•"/>
            </a:pPr>
            <a:r>
              <a:rPr lang="en-US" dirty="0"/>
              <a:t> </a:t>
            </a:r>
            <a:r>
              <a:rPr lang="en-US" dirty="0" smtClean="0"/>
              <a:t>May Create Hostile Environment </a:t>
            </a:r>
            <a:r>
              <a:rPr lang="en-US" dirty="0"/>
              <a:t>	</a:t>
            </a:r>
            <a:endParaRPr lang="en-US" dirty="0" smtClean="0"/>
          </a:p>
          <a:p>
            <a:endParaRPr lang="en-US" dirty="0"/>
          </a:p>
        </p:txBody>
      </p:sp>
      <p:pic>
        <p:nvPicPr>
          <p:cNvPr id="60418" name="Picture 2"/>
          <p:cNvPicPr>
            <a:picLocks noChangeAspect="1" noChangeArrowheads="1"/>
          </p:cNvPicPr>
          <p:nvPr/>
        </p:nvPicPr>
        <p:blipFill>
          <a:blip r:embed="rId3"/>
          <a:srcRect/>
          <a:stretch>
            <a:fillRect/>
          </a:stretch>
        </p:blipFill>
        <p:spPr bwMode="auto">
          <a:xfrm>
            <a:off x="19915492" y="1066800"/>
            <a:ext cx="5916308"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9144000" y="1066800"/>
            <a:ext cx="9372600" cy="3721019"/>
          </a:xfrm>
          <a:prstGeom prst="rect">
            <a:avLst/>
          </a:prstGeom>
          <a:noFill/>
          <a:ln w="9525">
            <a:noFill/>
            <a:miter lim="800000"/>
            <a:headEnd/>
            <a:tailEnd/>
          </a:ln>
        </p:spPr>
        <p:txBody>
          <a:bodyPr wrap="square">
            <a:spAutoFit/>
          </a:bodyPr>
          <a:lstStyle/>
          <a:p>
            <a:pPr>
              <a:lnSpc>
                <a:spcPct val="120000"/>
              </a:lnSpc>
              <a:spcBef>
                <a:spcPct val="50000"/>
              </a:spcBef>
              <a:buFontTx/>
              <a:buChar char="•"/>
            </a:pPr>
            <a:r>
              <a:rPr lang="en-US" dirty="0" smtClean="0"/>
              <a:t> Project Background</a:t>
            </a:r>
          </a:p>
          <a:p>
            <a:pPr>
              <a:lnSpc>
                <a:spcPct val="120000"/>
              </a:lnSpc>
              <a:spcBef>
                <a:spcPct val="50000"/>
              </a:spcBef>
              <a:buFontTx/>
              <a:buChar char="•"/>
            </a:pPr>
            <a:r>
              <a:rPr lang="en-US" dirty="0"/>
              <a:t> </a:t>
            </a:r>
            <a:r>
              <a:rPr lang="en-US" dirty="0" smtClean="0"/>
              <a:t>Research Focus</a:t>
            </a:r>
            <a:endParaRPr lang="en-US" dirty="0"/>
          </a:p>
          <a:p>
            <a:pPr>
              <a:lnSpc>
                <a:spcPct val="120000"/>
              </a:lnSpc>
              <a:spcBef>
                <a:spcPct val="50000"/>
              </a:spcBef>
              <a:buFontTx/>
              <a:buChar char="•"/>
            </a:pPr>
            <a:r>
              <a:rPr lang="en-US" dirty="0" smtClean="0"/>
              <a:t> Alternative </a:t>
            </a:r>
            <a:r>
              <a:rPr lang="en-US" dirty="0"/>
              <a:t>Delivery Method (MAE)</a:t>
            </a:r>
          </a:p>
          <a:p>
            <a:pPr>
              <a:lnSpc>
                <a:spcPct val="120000"/>
              </a:lnSpc>
              <a:spcBef>
                <a:spcPct val="50000"/>
              </a:spcBef>
              <a:buFontTx/>
              <a:buChar char="•"/>
            </a:pPr>
            <a:r>
              <a:rPr lang="en-US" dirty="0" smtClean="0"/>
              <a:t> Chilled </a:t>
            </a:r>
            <a:r>
              <a:rPr lang="en-US" dirty="0"/>
              <a:t>Beam Cost &amp; Schedule Impact (Mech. Breadth)</a:t>
            </a:r>
          </a:p>
          <a:p>
            <a:pPr>
              <a:lnSpc>
                <a:spcPct val="120000"/>
              </a:lnSpc>
              <a:spcBef>
                <a:spcPct val="50000"/>
              </a:spcBef>
              <a:buFontTx/>
              <a:buChar char="•"/>
            </a:pPr>
            <a:r>
              <a:rPr lang="en-US" dirty="0" smtClean="0"/>
              <a:t> Case </a:t>
            </a:r>
            <a:r>
              <a:rPr lang="en-US" dirty="0"/>
              <a:t>Study: Concrete Over-pour on Decks Due to Steel </a:t>
            </a:r>
            <a:r>
              <a:rPr lang="en-US" dirty="0" smtClean="0"/>
              <a:t>Deflection </a:t>
            </a:r>
            <a:r>
              <a:rPr lang="en-US" dirty="0"/>
              <a:t>(Structural Breadth)</a:t>
            </a:r>
          </a:p>
          <a:p>
            <a:pPr>
              <a:lnSpc>
                <a:spcPct val="120000"/>
              </a:lnSpc>
              <a:spcBef>
                <a:spcPct val="50000"/>
              </a:spcBef>
              <a:buFontTx/>
              <a:buChar char="•"/>
            </a:pPr>
            <a:r>
              <a:rPr lang="en-US" dirty="0" smtClean="0"/>
              <a:t> Thesis </a:t>
            </a:r>
            <a:r>
              <a:rPr lang="en-US" dirty="0"/>
              <a:t>Conclusions</a:t>
            </a:r>
          </a:p>
          <a:p>
            <a:pPr>
              <a:lnSpc>
                <a:spcPct val="120000"/>
              </a:lnSpc>
              <a:spcBef>
                <a:spcPct val="50000"/>
              </a:spcBef>
              <a:buFontTx/>
              <a:buChar char="•"/>
            </a:pPr>
            <a:r>
              <a:rPr lang="en-US" dirty="0" smtClean="0"/>
              <a:t> Acknowledgements</a:t>
            </a:r>
            <a:endParaRPr lang="en-US" dirty="0"/>
          </a:p>
          <a:p>
            <a:pPr>
              <a:lnSpc>
                <a:spcPct val="120000"/>
              </a:lnSpc>
              <a:spcBef>
                <a:spcPct val="50000"/>
              </a:spcBef>
              <a:buFontTx/>
              <a:buChar char="•"/>
            </a:pPr>
            <a:r>
              <a:rPr lang="en-US" dirty="0" smtClean="0"/>
              <a:t> Questions???</a:t>
            </a:r>
            <a:endParaRPr lang="en-US" dirty="0"/>
          </a:p>
        </p:txBody>
      </p:sp>
      <p:sp>
        <p:nvSpPr>
          <p:cNvPr id="56327" name="Text Box 7"/>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Introduction</a:t>
            </a:r>
          </a:p>
        </p:txBody>
      </p:sp>
      <p:pic>
        <p:nvPicPr>
          <p:cNvPr id="7" name="Picture 6" descr="Large Front.jpg"/>
          <p:cNvPicPr/>
          <p:nvPr/>
        </p:nvPicPr>
        <p:blipFill>
          <a:blip r:embed="rId2"/>
          <a:stretch>
            <a:fillRect/>
          </a:stretch>
        </p:blipFill>
        <p:spPr>
          <a:xfrm>
            <a:off x="19888200" y="1219200"/>
            <a:ext cx="5943600" cy="3106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601200" y="990600"/>
            <a:ext cx="8839200" cy="2616101"/>
          </a:xfrm>
          <a:prstGeom prst="rect">
            <a:avLst/>
          </a:prstGeom>
          <a:noFill/>
        </p:spPr>
        <p:txBody>
          <a:bodyPr wrap="square" rtlCol="0">
            <a:spAutoFit/>
          </a:bodyPr>
          <a:lstStyle/>
          <a:p>
            <a:r>
              <a:rPr lang="en-US" sz="2000" b="1" dirty="0" smtClean="0"/>
              <a:t>Conclusion</a:t>
            </a:r>
          </a:p>
          <a:p>
            <a:pPr lvl="1">
              <a:buFont typeface="Arial" pitchFamily="34" charset="0"/>
              <a:buChar char="•"/>
            </a:pPr>
            <a:r>
              <a:rPr lang="en-US" dirty="0" smtClean="0"/>
              <a:t> PDCS Did Not Identify Best Delivery Method</a:t>
            </a:r>
          </a:p>
          <a:p>
            <a:pPr lvl="1">
              <a:buFont typeface="Arial" pitchFamily="34" charset="0"/>
              <a:buChar char="•"/>
            </a:pPr>
            <a:r>
              <a:rPr lang="en-US" dirty="0"/>
              <a:t> </a:t>
            </a:r>
            <a:r>
              <a:rPr lang="en-US" dirty="0" smtClean="0"/>
              <a:t>Hindsight is 20/20</a:t>
            </a:r>
          </a:p>
          <a:p>
            <a:pPr lvl="1">
              <a:buFont typeface="Arial" pitchFamily="34" charset="0"/>
              <a:buChar char="•"/>
            </a:pPr>
            <a:r>
              <a:rPr lang="en-US" dirty="0"/>
              <a:t> </a:t>
            </a:r>
            <a:r>
              <a:rPr lang="en-US" dirty="0" smtClean="0"/>
              <a:t>Best Alternative is a Mix of the Top 3</a:t>
            </a:r>
          </a:p>
          <a:p>
            <a:pPr lvl="2">
              <a:buFont typeface="Arial" pitchFamily="34" charset="0"/>
              <a:buChar char="•"/>
            </a:pPr>
            <a:r>
              <a:rPr lang="en-US" dirty="0"/>
              <a:t> </a:t>
            </a:r>
            <a:r>
              <a:rPr lang="en-US" dirty="0" smtClean="0"/>
              <a:t>PM </a:t>
            </a:r>
          </a:p>
          <a:p>
            <a:pPr lvl="2">
              <a:buFont typeface="Arial" pitchFamily="34" charset="0"/>
              <a:buChar char="•"/>
            </a:pPr>
            <a:r>
              <a:rPr lang="en-US" dirty="0"/>
              <a:t> </a:t>
            </a:r>
            <a:r>
              <a:rPr lang="en-US" dirty="0" smtClean="0"/>
              <a:t>D/B MEP</a:t>
            </a:r>
          </a:p>
          <a:p>
            <a:pPr lvl="2">
              <a:buFont typeface="Arial" pitchFamily="34" charset="0"/>
              <a:buChar char="•"/>
            </a:pPr>
            <a:r>
              <a:rPr lang="en-US" dirty="0"/>
              <a:t> </a:t>
            </a:r>
            <a:r>
              <a:rPr lang="en-US" dirty="0" smtClean="0"/>
              <a:t>IPD Principles</a:t>
            </a:r>
          </a:p>
          <a:p>
            <a:pPr lvl="1">
              <a:buFont typeface="Arial" pitchFamily="34" charset="0"/>
              <a:buChar char="•"/>
            </a:pPr>
            <a:r>
              <a:rPr lang="en-US" dirty="0" smtClean="0"/>
              <a:t> Manage CO’s More Efficiently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2062103"/>
          </a:xfrm>
          <a:prstGeom prst="rect">
            <a:avLst/>
          </a:prstGeom>
          <a:noFill/>
        </p:spPr>
        <p:txBody>
          <a:bodyPr wrap="square" rtlCol="0">
            <a:spAutoFit/>
          </a:bodyPr>
          <a:lstStyle/>
          <a:p>
            <a:r>
              <a:rPr lang="en-US" sz="2000" b="1" dirty="0" smtClean="0"/>
              <a:t>Problem Statement</a:t>
            </a:r>
          </a:p>
          <a:p>
            <a:pPr lvl="1">
              <a:buFont typeface="Arial" pitchFamily="34" charset="0"/>
              <a:buChar char="•"/>
            </a:pPr>
            <a:r>
              <a:rPr lang="en-US" dirty="0" smtClean="0"/>
              <a:t> Top 2 Goals for the Owner, A/E, and CM are Not Being Met</a:t>
            </a:r>
          </a:p>
          <a:p>
            <a:pPr lvl="1">
              <a:buFont typeface="Arial" pitchFamily="34" charset="0"/>
              <a:buChar char="•"/>
            </a:pPr>
            <a:r>
              <a:rPr lang="en-US" dirty="0" smtClean="0"/>
              <a:t> 1</a:t>
            </a:r>
            <a:r>
              <a:rPr lang="en-US" baseline="30000" dirty="0" smtClean="0"/>
              <a:t>st</a:t>
            </a:r>
            <a:r>
              <a:rPr lang="en-US" dirty="0" smtClean="0"/>
              <a:t> Package of Changes (CCD 1-38) </a:t>
            </a:r>
          </a:p>
          <a:p>
            <a:pPr lvl="2">
              <a:buFont typeface="Wingdings" pitchFamily="2" charset="2"/>
              <a:buChar char="Ø"/>
            </a:pPr>
            <a:r>
              <a:rPr lang="en-US" dirty="0" smtClean="0"/>
              <a:t> 7 Months Delay</a:t>
            </a:r>
          </a:p>
          <a:p>
            <a:pPr lvl="2">
              <a:buFont typeface="Wingdings" pitchFamily="2" charset="2"/>
              <a:buChar char="Ø"/>
            </a:pPr>
            <a:r>
              <a:rPr lang="en-US" dirty="0" smtClean="0"/>
              <a:t> Cost to Accelerate to 3 Months Delay = $2M</a:t>
            </a:r>
          </a:p>
          <a:p>
            <a:pPr lvl="2">
              <a:buFont typeface="Wingdings" pitchFamily="2" charset="2"/>
              <a:buChar char="Ø"/>
            </a:pPr>
            <a:r>
              <a:rPr lang="en-US" dirty="0" smtClean="0"/>
              <a:t> Mechanical System is Impacted the Most</a:t>
            </a:r>
          </a:p>
          <a:p>
            <a:pPr>
              <a:buFont typeface="Arial" pitchFamily="34" charset="0"/>
              <a:buChar char="•"/>
            </a:pPr>
            <a:endParaRPr lang="en-US" dirty="0"/>
          </a:p>
        </p:txBody>
      </p:sp>
      <p:sp>
        <p:nvSpPr>
          <p:cNvPr id="7" name="TextBox 6"/>
          <p:cNvSpPr txBox="1"/>
          <p:nvPr/>
        </p:nvSpPr>
        <p:spPr>
          <a:xfrm>
            <a:off x="9448800" y="2959894"/>
            <a:ext cx="8610600" cy="1231106"/>
          </a:xfrm>
          <a:prstGeom prst="rect">
            <a:avLst/>
          </a:prstGeom>
          <a:noFill/>
        </p:spPr>
        <p:txBody>
          <a:bodyPr wrap="square" rtlCol="0">
            <a:spAutoFit/>
          </a:bodyPr>
          <a:lstStyle/>
          <a:p>
            <a:r>
              <a:rPr lang="en-US" sz="2000" b="1" dirty="0" smtClean="0"/>
              <a:t>Goal</a:t>
            </a:r>
          </a:p>
          <a:p>
            <a:pPr lvl="1">
              <a:buFont typeface="Arial" pitchFamily="34" charset="0"/>
              <a:buChar char="•"/>
            </a:pPr>
            <a:r>
              <a:rPr lang="en-US" dirty="0" smtClean="0"/>
              <a:t> Demonstrate that Chilled Beam HVAC Systems in Non-Invasive Spaces have the </a:t>
            </a:r>
            <a:r>
              <a:rPr lang="en-US" i="1" dirty="0" smtClean="0"/>
              <a:t>Potential</a:t>
            </a:r>
            <a:r>
              <a:rPr lang="en-US" dirty="0" smtClean="0"/>
              <a:t> to Lower Cost (Initial and Life-Cycle) and Accelerate the Schedule.  </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4524315"/>
          </a:xfrm>
          <a:prstGeom prst="rect">
            <a:avLst/>
          </a:prstGeom>
          <a:noFill/>
        </p:spPr>
        <p:txBody>
          <a:bodyPr wrap="square" rtlCol="0">
            <a:spAutoFit/>
          </a:bodyPr>
          <a:lstStyle/>
          <a:p>
            <a:r>
              <a:rPr lang="en-US" u="sng" dirty="0" smtClean="0"/>
              <a:t>Current Design</a:t>
            </a:r>
          </a:p>
          <a:p>
            <a:pPr>
              <a:buFont typeface="Arial" pitchFamily="34" charset="0"/>
              <a:buChar char="•"/>
            </a:pPr>
            <a:r>
              <a:rPr lang="en-US" dirty="0" smtClean="0"/>
              <a:t> VAV System with Reheat Coils on Each VAV Box </a:t>
            </a:r>
          </a:p>
          <a:p>
            <a:pPr>
              <a:buFont typeface="Arial" pitchFamily="34" charset="0"/>
              <a:buChar char="•"/>
            </a:pPr>
            <a:r>
              <a:rPr lang="en-US" dirty="0" smtClean="0"/>
              <a:t>Mech. Package Accounts for 29.1% of Construction Cost</a:t>
            </a:r>
          </a:p>
          <a:p>
            <a:pPr>
              <a:buFont typeface="Arial" pitchFamily="34" charset="0"/>
              <a:buChar char="•"/>
            </a:pPr>
            <a:r>
              <a:rPr lang="en-US" dirty="0" smtClean="0"/>
              <a:t> HVAC System Totals 13.9% or $79,444,970</a:t>
            </a:r>
          </a:p>
          <a:p>
            <a:pPr>
              <a:buFont typeface="Arial" pitchFamily="34" charset="0"/>
              <a:buChar char="•"/>
            </a:pPr>
            <a:r>
              <a:rPr lang="en-US" dirty="0" smtClean="0"/>
              <a:t> Critical Path Largely Involves HVAC Overhead</a:t>
            </a:r>
          </a:p>
          <a:p>
            <a:pPr>
              <a:buFont typeface="Arial" pitchFamily="34" charset="0"/>
              <a:buChar char="•"/>
            </a:pPr>
            <a:r>
              <a:rPr lang="en-US" dirty="0" smtClean="0"/>
              <a:t> Central Utility Plant Provides Chilled Water and Steam</a:t>
            </a:r>
          </a:p>
          <a:p>
            <a:pPr>
              <a:buFont typeface="Arial" pitchFamily="34" charset="0"/>
              <a:buChar char="•"/>
            </a:pPr>
            <a:endParaRPr lang="en-US" u="sng" dirty="0" smtClean="0"/>
          </a:p>
          <a:p>
            <a:r>
              <a:rPr lang="en-US" u="sng" dirty="0" smtClean="0"/>
              <a:t>Method</a:t>
            </a:r>
          </a:p>
          <a:p>
            <a:pPr>
              <a:buFont typeface="Arial" pitchFamily="34" charset="0"/>
              <a:buChar char="•"/>
            </a:pPr>
            <a:r>
              <a:rPr lang="en-US" dirty="0" smtClean="0"/>
              <a:t> Research Chilled Beams</a:t>
            </a:r>
          </a:p>
          <a:p>
            <a:pPr>
              <a:buFont typeface="Arial" pitchFamily="34" charset="0"/>
              <a:buChar char="•"/>
            </a:pPr>
            <a:r>
              <a:rPr lang="en-US" dirty="0" smtClean="0"/>
              <a:t> Contact Industry Experts</a:t>
            </a:r>
          </a:p>
          <a:p>
            <a:pPr>
              <a:buFont typeface="Arial" pitchFamily="34" charset="0"/>
              <a:buChar char="•"/>
            </a:pPr>
            <a:r>
              <a:rPr lang="en-US" dirty="0" smtClean="0"/>
              <a:t> Size Chilled Beams</a:t>
            </a:r>
          </a:p>
          <a:p>
            <a:pPr>
              <a:buFont typeface="Arial" pitchFamily="34" charset="0"/>
              <a:buChar char="•"/>
            </a:pPr>
            <a:r>
              <a:rPr lang="en-US" dirty="0" smtClean="0"/>
              <a:t> Evaluate Initial Cost</a:t>
            </a:r>
          </a:p>
          <a:p>
            <a:pPr>
              <a:buFont typeface="Arial" pitchFamily="34" charset="0"/>
              <a:buChar char="•"/>
            </a:pPr>
            <a:r>
              <a:rPr lang="en-US" dirty="0" smtClean="0"/>
              <a:t> Evaluate Life-Cycle Cost</a:t>
            </a:r>
          </a:p>
          <a:p>
            <a:pPr>
              <a:buFont typeface="Arial" pitchFamily="34" charset="0"/>
              <a:buChar char="•"/>
            </a:pPr>
            <a:r>
              <a:rPr lang="en-US" dirty="0" smtClean="0"/>
              <a:t> Evaluate Schedule Impact</a:t>
            </a:r>
          </a:p>
          <a:p>
            <a:pPr lvl="1"/>
            <a:endParaRPr lang="en-US" dirty="0"/>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2031325"/>
          </a:xfrm>
          <a:prstGeom prst="rect">
            <a:avLst/>
          </a:prstGeom>
          <a:noFill/>
        </p:spPr>
        <p:txBody>
          <a:bodyPr wrap="square" rtlCol="0">
            <a:spAutoFit/>
          </a:bodyPr>
          <a:lstStyle/>
          <a:p>
            <a:r>
              <a:rPr lang="en-US" u="sng" dirty="0" smtClean="0"/>
              <a:t>Chilled Beam System</a:t>
            </a:r>
          </a:p>
          <a:p>
            <a:pPr>
              <a:buFont typeface="Arial" pitchFamily="34" charset="0"/>
              <a:buChar char="•"/>
            </a:pPr>
            <a:r>
              <a:rPr lang="en-US" dirty="0" smtClean="0"/>
              <a:t> Emerging Technology from Europe</a:t>
            </a:r>
          </a:p>
          <a:p>
            <a:pPr>
              <a:buFont typeface="Arial" pitchFamily="34" charset="0"/>
              <a:buChar char="•"/>
            </a:pPr>
            <a:r>
              <a:rPr lang="en-US" dirty="0" smtClean="0"/>
              <a:t> Few Projects in the U.S.A.</a:t>
            </a:r>
          </a:p>
          <a:p>
            <a:pPr lvl="1">
              <a:buFont typeface="Wingdings" pitchFamily="2" charset="2"/>
              <a:buChar char="Ø"/>
            </a:pPr>
            <a:r>
              <a:rPr lang="en-US" dirty="0" smtClean="0"/>
              <a:t> Constitution Center in D.C.</a:t>
            </a:r>
          </a:p>
          <a:p>
            <a:pPr lvl="1">
              <a:buFont typeface="Wingdings" pitchFamily="2" charset="2"/>
              <a:buChar char="Ø"/>
            </a:pPr>
            <a:r>
              <a:rPr lang="en-US" dirty="0" smtClean="0"/>
              <a:t> Yale Hospital Expansion in New Haven, CT</a:t>
            </a:r>
          </a:p>
          <a:p>
            <a:endParaRPr lang="en-US" dirty="0"/>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2585323"/>
          </a:xfrm>
          <a:prstGeom prst="rect">
            <a:avLst/>
          </a:prstGeom>
          <a:noFill/>
        </p:spPr>
        <p:txBody>
          <a:bodyPr wrap="square" rtlCol="0">
            <a:spAutoFit/>
          </a:bodyPr>
          <a:lstStyle/>
          <a:p>
            <a:r>
              <a:rPr lang="en-US" u="sng" dirty="0" smtClean="0"/>
              <a:t>Chilled Beam System</a:t>
            </a:r>
          </a:p>
          <a:p>
            <a:pPr>
              <a:buFont typeface="Arial" pitchFamily="34" charset="0"/>
              <a:buChar char="•"/>
            </a:pPr>
            <a:r>
              <a:rPr lang="en-US" dirty="0" smtClean="0"/>
              <a:t> Emerging Technology from Europe</a:t>
            </a:r>
          </a:p>
          <a:p>
            <a:pPr>
              <a:buFont typeface="Arial" pitchFamily="34" charset="0"/>
              <a:buChar char="•"/>
            </a:pPr>
            <a:r>
              <a:rPr lang="en-US" dirty="0" smtClean="0"/>
              <a:t> Few Projects in the U.S.A.</a:t>
            </a:r>
          </a:p>
          <a:p>
            <a:pPr lvl="1">
              <a:buFont typeface="Wingdings" pitchFamily="2" charset="2"/>
              <a:buChar char="Ø"/>
            </a:pPr>
            <a:r>
              <a:rPr lang="en-US" dirty="0" smtClean="0"/>
              <a:t> Constitution Center in D.C.</a:t>
            </a:r>
          </a:p>
          <a:p>
            <a:pPr lvl="1">
              <a:buFont typeface="Wingdings" pitchFamily="2" charset="2"/>
              <a:buChar char="Ø"/>
            </a:pPr>
            <a:r>
              <a:rPr lang="en-US" dirty="0" smtClean="0"/>
              <a:t> Yale Hospital Expansion in New Haven, CT</a:t>
            </a:r>
          </a:p>
          <a:p>
            <a:pPr>
              <a:buFont typeface="Arial" pitchFamily="34" charset="0"/>
              <a:buChar char="•"/>
            </a:pPr>
            <a:r>
              <a:rPr lang="en-US" dirty="0" smtClean="0"/>
              <a:t> Save Energy </a:t>
            </a:r>
          </a:p>
          <a:p>
            <a:pPr>
              <a:buFont typeface="Arial" pitchFamily="34" charset="0"/>
              <a:buChar char="•"/>
            </a:pPr>
            <a:r>
              <a:rPr lang="en-US" dirty="0" smtClean="0"/>
              <a:t> Reduce Sizes of Ductwork, AHUs, Fans, etc.</a:t>
            </a:r>
          </a:p>
          <a:p>
            <a:endParaRPr lang="en-US" dirty="0"/>
          </a:p>
          <a:p>
            <a:pPr lvl="1"/>
            <a:endParaRPr lang="en-US" dirty="0" smtClean="0"/>
          </a:p>
        </p:txBody>
      </p:sp>
      <p:pic>
        <p:nvPicPr>
          <p:cNvPr id="21" name="Picture 20"/>
          <p:cNvPicPr/>
          <p:nvPr/>
        </p:nvPicPr>
        <p:blipFill>
          <a:blip r:embed="rId3"/>
          <a:srcRect/>
          <a:stretch>
            <a:fillRect/>
          </a:stretch>
        </p:blipFill>
        <p:spPr bwMode="auto">
          <a:xfrm>
            <a:off x="22941280" y="1783080"/>
            <a:ext cx="2165985" cy="182880"/>
          </a:xfrm>
          <a:prstGeom prst="rect">
            <a:avLst/>
          </a:prstGeom>
          <a:noFill/>
          <a:ln w="9525">
            <a:noFill/>
            <a:miter lim="800000"/>
            <a:headEnd/>
            <a:tailEnd/>
          </a:ln>
        </p:spPr>
      </p:pic>
      <p:pic>
        <p:nvPicPr>
          <p:cNvPr id="22" name="Picture 21"/>
          <p:cNvPicPr/>
          <p:nvPr/>
        </p:nvPicPr>
        <p:blipFill>
          <a:blip r:embed="rId4"/>
          <a:srcRect/>
          <a:stretch>
            <a:fillRect/>
          </a:stretch>
        </p:blipFill>
        <p:spPr bwMode="auto">
          <a:xfrm>
            <a:off x="22934930" y="3223260"/>
            <a:ext cx="2173605" cy="182880"/>
          </a:xfrm>
          <a:prstGeom prst="rect">
            <a:avLst/>
          </a:prstGeom>
          <a:noFill/>
          <a:ln w="9525">
            <a:noFill/>
            <a:miter lim="800000"/>
            <a:headEnd/>
            <a:tailEnd/>
          </a:ln>
        </p:spPr>
      </p:pic>
      <p:pic>
        <p:nvPicPr>
          <p:cNvPr id="23" name="Picture 22"/>
          <p:cNvPicPr/>
          <p:nvPr/>
        </p:nvPicPr>
        <p:blipFill>
          <a:blip r:embed="rId5"/>
          <a:srcRect/>
          <a:stretch>
            <a:fillRect/>
          </a:stretch>
        </p:blipFill>
        <p:spPr bwMode="auto">
          <a:xfrm>
            <a:off x="22934930" y="3573780"/>
            <a:ext cx="2165985" cy="79513"/>
          </a:xfrm>
          <a:prstGeom prst="rect">
            <a:avLst/>
          </a:prstGeom>
          <a:noFill/>
          <a:ln w="9525">
            <a:noFill/>
            <a:miter lim="800000"/>
            <a:headEnd/>
            <a:tailEnd/>
          </a:ln>
        </p:spPr>
      </p:pic>
      <p:pic>
        <p:nvPicPr>
          <p:cNvPr id="24" name="Picture 23"/>
          <p:cNvPicPr/>
          <p:nvPr/>
        </p:nvPicPr>
        <p:blipFill>
          <a:blip r:embed="rId6"/>
          <a:srcRect/>
          <a:stretch>
            <a:fillRect/>
          </a:stretch>
        </p:blipFill>
        <p:spPr bwMode="auto">
          <a:xfrm>
            <a:off x="22934930" y="3398520"/>
            <a:ext cx="2165985" cy="182880"/>
          </a:xfrm>
          <a:prstGeom prst="rect">
            <a:avLst/>
          </a:prstGeom>
          <a:noFill/>
          <a:ln w="9525">
            <a:noFill/>
            <a:miter lim="800000"/>
            <a:headEnd/>
            <a:tailEnd/>
          </a:ln>
        </p:spPr>
      </p:pic>
      <p:pic>
        <p:nvPicPr>
          <p:cNvPr id="25" name="Picture 24"/>
          <p:cNvPicPr/>
          <p:nvPr/>
        </p:nvPicPr>
        <p:blipFill>
          <a:blip r:embed="rId7"/>
          <a:srcRect/>
          <a:stretch>
            <a:fillRect/>
          </a:stretch>
        </p:blipFill>
        <p:spPr bwMode="auto">
          <a:xfrm>
            <a:off x="22936200" y="3048000"/>
            <a:ext cx="2165985" cy="182880"/>
          </a:xfrm>
          <a:prstGeom prst="rect">
            <a:avLst/>
          </a:prstGeom>
          <a:noFill/>
          <a:ln w="9525">
            <a:noFill/>
            <a:miter lim="800000"/>
            <a:headEnd/>
            <a:tailEnd/>
          </a:ln>
        </p:spPr>
      </p:pic>
      <p:pic>
        <p:nvPicPr>
          <p:cNvPr id="26" name="Picture 25"/>
          <p:cNvPicPr/>
          <p:nvPr/>
        </p:nvPicPr>
        <p:blipFill>
          <a:blip r:embed="rId8"/>
          <a:srcRect/>
          <a:stretch>
            <a:fillRect/>
          </a:stretch>
        </p:blipFill>
        <p:spPr bwMode="auto">
          <a:xfrm>
            <a:off x="22936200" y="2872740"/>
            <a:ext cx="2165985" cy="182880"/>
          </a:xfrm>
          <a:prstGeom prst="rect">
            <a:avLst/>
          </a:prstGeom>
          <a:noFill/>
          <a:ln w="9525">
            <a:noFill/>
            <a:miter lim="800000"/>
            <a:headEnd/>
            <a:tailEnd/>
          </a:ln>
        </p:spPr>
      </p:pic>
      <p:pic>
        <p:nvPicPr>
          <p:cNvPr id="27" name="Picture 26"/>
          <p:cNvPicPr/>
          <p:nvPr/>
        </p:nvPicPr>
        <p:blipFill>
          <a:blip r:embed="rId9"/>
          <a:srcRect/>
          <a:stretch>
            <a:fillRect/>
          </a:stretch>
        </p:blipFill>
        <p:spPr bwMode="auto">
          <a:xfrm>
            <a:off x="22936200" y="2689860"/>
            <a:ext cx="2165985" cy="182880"/>
          </a:xfrm>
          <a:prstGeom prst="rect">
            <a:avLst/>
          </a:prstGeom>
          <a:noFill/>
          <a:ln w="9525">
            <a:noFill/>
            <a:miter lim="800000"/>
            <a:headEnd/>
            <a:tailEnd/>
          </a:ln>
        </p:spPr>
      </p:pic>
      <p:pic>
        <p:nvPicPr>
          <p:cNvPr id="28" name="Picture 27"/>
          <p:cNvPicPr/>
          <p:nvPr/>
        </p:nvPicPr>
        <p:blipFill>
          <a:blip r:embed="rId10"/>
          <a:srcRect/>
          <a:stretch>
            <a:fillRect/>
          </a:stretch>
        </p:blipFill>
        <p:spPr bwMode="auto">
          <a:xfrm>
            <a:off x="22936200" y="2514600"/>
            <a:ext cx="2165985" cy="182880"/>
          </a:xfrm>
          <a:prstGeom prst="rect">
            <a:avLst/>
          </a:prstGeom>
          <a:noFill/>
          <a:ln w="9525">
            <a:noFill/>
            <a:miter lim="800000"/>
            <a:headEnd/>
            <a:tailEnd/>
          </a:ln>
        </p:spPr>
      </p:pic>
      <p:pic>
        <p:nvPicPr>
          <p:cNvPr id="29" name="Picture 28"/>
          <p:cNvPicPr/>
          <p:nvPr/>
        </p:nvPicPr>
        <p:blipFill>
          <a:blip r:embed="rId11"/>
          <a:srcRect/>
          <a:stretch>
            <a:fillRect/>
          </a:stretch>
        </p:blipFill>
        <p:spPr bwMode="auto">
          <a:xfrm>
            <a:off x="22936200" y="2339340"/>
            <a:ext cx="2165985" cy="182880"/>
          </a:xfrm>
          <a:prstGeom prst="rect">
            <a:avLst/>
          </a:prstGeom>
          <a:noFill/>
          <a:ln w="9525">
            <a:noFill/>
            <a:miter lim="800000"/>
            <a:headEnd/>
            <a:tailEnd/>
          </a:ln>
        </p:spPr>
      </p:pic>
      <p:pic>
        <p:nvPicPr>
          <p:cNvPr id="30" name="Picture 29"/>
          <p:cNvPicPr/>
          <p:nvPr/>
        </p:nvPicPr>
        <p:blipFill>
          <a:blip r:embed="rId12"/>
          <a:srcRect/>
          <a:stretch>
            <a:fillRect/>
          </a:stretch>
        </p:blipFill>
        <p:spPr bwMode="auto">
          <a:xfrm>
            <a:off x="22934295" y="2110740"/>
            <a:ext cx="2165985" cy="228600"/>
          </a:xfrm>
          <a:prstGeom prst="rect">
            <a:avLst/>
          </a:prstGeom>
          <a:noFill/>
          <a:ln w="9525">
            <a:noFill/>
            <a:miter lim="800000"/>
            <a:headEnd/>
            <a:tailEnd/>
          </a:ln>
        </p:spPr>
      </p:pic>
      <p:pic>
        <p:nvPicPr>
          <p:cNvPr id="31" name="Picture 30"/>
          <p:cNvPicPr/>
          <p:nvPr/>
        </p:nvPicPr>
        <p:blipFill>
          <a:blip r:embed="rId13"/>
          <a:srcRect/>
          <a:stretch>
            <a:fillRect/>
          </a:stretch>
        </p:blipFill>
        <p:spPr bwMode="auto">
          <a:xfrm>
            <a:off x="22934295" y="1958340"/>
            <a:ext cx="2165985" cy="182880"/>
          </a:xfrm>
          <a:prstGeom prst="rect">
            <a:avLst/>
          </a:prstGeom>
          <a:noFill/>
          <a:ln w="9525">
            <a:noFill/>
            <a:miter lim="800000"/>
            <a:headEnd/>
            <a:tailEnd/>
          </a:ln>
        </p:spPr>
      </p:pic>
      <p:pic>
        <p:nvPicPr>
          <p:cNvPr id="32" name="Picture 31"/>
          <p:cNvPicPr/>
          <p:nvPr/>
        </p:nvPicPr>
        <p:blipFill>
          <a:blip r:embed="rId14"/>
          <a:srcRect r="7176"/>
          <a:stretch>
            <a:fillRect/>
          </a:stretch>
        </p:blipFill>
        <p:spPr bwMode="auto">
          <a:xfrm>
            <a:off x="21793200" y="2667000"/>
            <a:ext cx="410321" cy="286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3416320"/>
          </a:xfrm>
          <a:prstGeom prst="rect">
            <a:avLst/>
          </a:prstGeom>
          <a:noFill/>
        </p:spPr>
        <p:txBody>
          <a:bodyPr wrap="square" rtlCol="0">
            <a:spAutoFit/>
          </a:bodyPr>
          <a:lstStyle/>
          <a:p>
            <a:r>
              <a:rPr lang="en-US" u="sng" dirty="0" smtClean="0"/>
              <a:t>Chilled Beam System</a:t>
            </a:r>
          </a:p>
          <a:p>
            <a:pPr>
              <a:buFont typeface="Arial" pitchFamily="34" charset="0"/>
              <a:buChar char="•"/>
            </a:pPr>
            <a:r>
              <a:rPr lang="en-US" dirty="0" smtClean="0"/>
              <a:t> Emerging Technology from Europe</a:t>
            </a:r>
          </a:p>
          <a:p>
            <a:pPr>
              <a:buFont typeface="Arial" pitchFamily="34" charset="0"/>
              <a:buChar char="•"/>
            </a:pPr>
            <a:r>
              <a:rPr lang="en-US" dirty="0" smtClean="0"/>
              <a:t> Few Projects in the U.S.A.</a:t>
            </a:r>
          </a:p>
          <a:p>
            <a:pPr lvl="1">
              <a:buFont typeface="Wingdings" pitchFamily="2" charset="2"/>
              <a:buChar char="Ø"/>
            </a:pPr>
            <a:r>
              <a:rPr lang="en-US" dirty="0" smtClean="0"/>
              <a:t> Constitution Center in D.C.</a:t>
            </a:r>
          </a:p>
          <a:p>
            <a:pPr lvl="1">
              <a:buFont typeface="Wingdings" pitchFamily="2" charset="2"/>
              <a:buChar char="Ø"/>
            </a:pPr>
            <a:r>
              <a:rPr lang="en-US" dirty="0" smtClean="0"/>
              <a:t> Yale Hospital Expansion in New Haven, CT</a:t>
            </a:r>
          </a:p>
          <a:p>
            <a:pPr>
              <a:buFont typeface="Arial" pitchFamily="34" charset="0"/>
              <a:buChar char="•"/>
            </a:pPr>
            <a:r>
              <a:rPr lang="en-US" dirty="0" smtClean="0"/>
              <a:t> Save Energy </a:t>
            </a:r>
          </a:p>
          <a:p>
            <a:pPr>
              <a:buFont typeface="Arial" pitchFamily="34" charset="0"/>
              <a:buChar char="•"/>
            </a:pPr>
            <a:r>
              <a:rPr lang="en-US" dirty="0" smtClean="0"/>
              <a:t> Reduce Sizes of Ductwork, AHUs, Fans, etc.</a:t>
            </a:r>
          </a:p>
          <a:p>
            <a:pPr>
              <a:buFont typeface="Arial" pitchFamily="34" charset="0"/>
              <a:buChar char="•"/>
            </a:pPr>
            <a:r>
              <a:rPr lang="en-US" dirty="0" smtClean="0"/>
              <a:t> Two Types of Chilled Beams</a:t>
            </a:r>
          </a:p>
          <a:p>
            <a:pPr lvl="1">
              <a:buFont typeface="Wingdings" pitchFamily="2" charset="2"/>
              <a:buChar char="Ø"/>
            </a:pPr>
            <a:r>
              <a:rPr lang="en-US" dirty="0" smtClean="0"/>
              <a:t> Passive</a:t>
            </a:r>
          </a:p>
          <a:p>
            <a:pPr lvl="1">
              <a:buFont typeface="Wingdings" pitchFamily="2" charset="2"/>
              <a:buChar char="Ø"/>
            </a:pPr>
            <a:r>
              <a:rPr lang="en-US" dirty="0" smtClean="0"/>
              <a:t> </a:t>
            </a:r>
            <a:r>
              <a:rPr lang="en-US" dirty="0" smtClean="0">
                <a:solidFill>
                  <a:srgbClr val="FF0000"/>
                </a:solidFill>
              </a:rPr>
              <a:t>Active</a:t>
            </a:r>
            <a:endParaRPr lang="en-US" dirty="0" smtClean="0"/>
          </a:p>
          <a:p>
            <a:endParaRPr lang="en-US" dirty="0"/>
          </a:p>
          <a:p>
            <a:pPr lvl="1"/>
            <a:endParaRPr lang="en-US" dirty="0" smtClean="0"/>
          </a:p>
        </p:txBody>
      </p:sp>
      <p:pic>
        <p:nvPicPr>
          <p:cNvPr id="18" name="Picture 17" descr="http://www.hilberts.com/images/active_chilled_beam.jpg"/>
          <p:cNvPicPr/>
          <p:nvPr/>
        </p:nvPicPr>
        <p:blipFill>
          <a:blip r:embed="rId3"/>
          <a:srcRect/>
          <a:stretch>
            <a:fillRect/>
          </a:stretch>
        </p:blipFill>
        <p:spPr bwMode="auto">
          <a:xfrm>
            <a:off x="20574000" y="304800"/>
            <a:ext cx="4648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4801314"/>
          </a:xfrm>
          <a:prstGeom prst="rect">
            <a:avLst/>
          </a:prstGeom>
          <a:noFill/>
        </p:spPr>
        <p:txBody>
          <a:bodyPr wrap="square" rtlCol="0">
            <a:spAutoFit/>
          </a:bodyPr>
          <a:lstStyle/>
          <a:p>
            <a:r>
              <a:rPr lang="en-US" u="sng" dirty="0" smtClean="0"/>
              <a:t>Chilled Beam System</a:t>
            </a:r>
          </a:p>
          <a:p>
            <a:pPr>
              <a:buFont typeface="Arial" pitchFamily="34" charset="0"/>
              <a:buChar char="•"/>
            </a:pPr>
            <a:r>
              <a:rPr lang="en-US" dirty="0" smtClean="0"/>
              <a:t> Emerging Technology from Europe</a:t>
            </a:r>
          </a:p>
          <a:p>
            <a:pPr>
              <a:buFont typeface="Arial" pitchFamily="34" charset="0"/>
              <a:buChar char="•"/>
            </a:pPr>
            <a:r>
              <a:rPr lang="en-US" dirty="0" smtClean="0"/>
              <a:t> Few Projects in the U.S.A.</a:t>
            </a:r>
          </a:p>
          <a:p>
            <a:pPr lvl="1">
              <a:buFont typeface="Wingdings" pitchFamily="2" charset="2"/>
              <a:buChar char="Ø"/>
            </a:pPr>
            <a:r>
              <a:rPr lang="en-US" dirty="0" smtClean="0"/>
              <a:t> Constitution Center in D.C.</a:t>
            </a:r>
          </a:p>
          <a:p>
            <a:pPr lvl="1">
              <a:buFont typeface="Wingdings" pitchFamily="2" charset="2"/>
              <a:buChar char="Ø"/>
            </a:pPr>
            <a:r>
              <a:rPr lang="en-US" dirty="0" smtClean="0"/>
              <a:t> Yale Hospital Expansion in New Haven, CT</a:t>
            </a:r>
          </a:p>
          <a:p>
            <a:pPr>
              <a:buFont typeface="Arial" pitchFamily="34" charset="0"/>
              <a:buChar char="•"/>
            </a:pPr>
            <a:r>
              <a:rPr lang="en-US" dirty="0" smtClean="0"/>
              <a:t> Save Energy </a:t>
            </a:r>
          </a:p>
          <a:p>
            <a:pPr>
              <a:buFont typeface="Arial" pitchFamily="34" charset="0"/>
              <a:buChar char="•"/>
            </a:pPr>
            <a:r>
              <a:rPr lang="en-US" dirty="0" smtClean="0"/>
              <a:t> Reduce Sizes of Ductwork, AHUs, Fans, etc.</a:t>
            </a:r>
          </a:p>
          <a:p>
            <a:pPr>
              <a:buFont typeface="Arial" pitchFamily="34" charset="0"/>
              <a:buChar char="•"/>
            </a:pPr>
            <a:r>
              <a:rPr lang="en-US" dirty="0" smtClean="0"/>
              <a:t> Two Types of Chilled Beams</a:t>
            </a:r>
          </a:p>
          <a:p>
            <a:pPr lvl="1">
              <a:buFont typeface="Wingdings" pitchFamily="2" charset="2"/>
              <a:buChar char="Ø"/>
            </a:pPr>
            <a:r>
              <a:rPr lang="en-US" dirty="0" smtClean="0"/>
              <a:t> Passive</a:t>
            </a:r>
          </a:p>
          <a:p>
            <a:pPr lvl="1">
              <a:buFont typeface="Wingdings" pitchFamily="2" charset="2"/>
              <a:buChar char="Ø"/>
            </a:pPr>
            <a:r>
              <a:rPr lang="en-US" dirty="0" smtClean="0"/>
              <a:t> </a:t>
            </a:r>
            <a:r>
              <a:rPr lang="en-US" dirty="0" smtClean="0">
                <a:solidFill>
                  <a:srgbClr val="FF0000"/>
                </a:solidFill>
              </a:rPr>
              <a:t>Active</a:t>
            </a:r>
          </a:p>
          <a:p>
            <a:pPr>
              <a:buFont typeface="Arial" pitchFamily="34" charset="0"/>
              <a:buChar char="•"/>
            </a:pPr>
            <a:r>
              <a:rPr lang="en-US" dirty="0" smtClean="0"/>
              <a:t> Many Advantages</a:t>
            </a:r>
          </a:p>
          <a:p>
            <a:pPr lvl="1">
              <a:buFont typeface="Wingdings" pitchFamily="2" charset="2"/>
              <a:buChar char="Ø"/>
            </a:pPr>
            <a:r>
              <a:rPr lang="en-US" dirty="0" smtClean="0"/>
              <a:t> Low Energy Consumption</a:t>
            </a:r>
          </a:p>
          <a:p>
            <a:pPr lvl="1">
              <a:buFont typeface="Wingdings" pitchFamily="2" charset="2"/>
              <a:buChar char="Ø"/>
            </a:pPr>
            <a:r>
              <a:rPr lang="en-US" dirty="0" smtClean="0"/>
              <a:t> Space Savings</a:t>
            </a:r>
          </a:p>
          <a:p>
            <a:pPr lvl="1">
              <a:buFont typeface="Wingdings" pitchFamily="2" charset="2"/>
              <a:buChar char="Ø"/>
            </a:pPr>
            <a:r>
              <a:rPr lang="en-US" dirty="0" smtClean="0"/>
              <a:t> Improved Comfort</a:t>
            </a:r>
          </a:p>
          <a:p>
            <a:pPr lvl="1">
              <a:buFont typeface="Wingdings" pitchFamily="2" charset="2"/>
              <a:buChar char="Ø"/>
            </a:pPr>
            <a:r>
              <a:rPr lang="en-US" dirty="0" smtClean="0"/>
              <a:t> Easy Commissioning</a:t>
            </a:r>
          </a:p>
          <a:p>
            <a:endParaRPr lang="en-US" dirty="0"/>
          </a:p>
          <a:p>
            <a:pPr lvl="1"/>
            <a:endParaRPr lang="en-US" dirty="0" smtClean="0"/>
          </a:p>
        </p:txBody>
      </p:sp>
      <p:pic>
        <p:nvPicPr>
          <p:cNvPr id="9" name="Picture 8" descr="http://www.activechilledbeam.com/images/chilled_beam_airflow.gif"/>
          <p:cNvPicPr/>
          <p:nvPr/>
        </p:nvPicPr>
        <p:blipFill>
          <a:blip r:embed="rId3"/>
          <a:srcRect/>
          <a:stretch>
            <a:fillRect/>
          </a:stretch>
        </p:blipFill>
        <p:spPr bwMode="auto">
          <a:xfrm>
            <a:off x="21259800" y="2971800"/>
            <a:ext cx="3185325" cy="2210462"/>
          </a:xfrm>
          <a:prstGeom prst="rect">
            <a:avLst/>
          </a:prstGeom>
          <a:noFill/>
          <a:ln w="9525">
            <a:noFill/>
            <a:miter lim="800000"/>
            <a:headEnd/>
            <a:tailEnd/>
          </a:ln>
        </p:spPr>
      </p:pic>
      <p:pic>
        <p:nvPicPr>
          <p:cNvPr id="10" name="Picture 9" descr="http://www.activechilledbeam.com/images/uniform_air_no_drafts.gif"/>
          <p:cNvPicPr/>
          <p:nvPr/>
        </p:nvPicPr>
        <p:blipFill>
          <a:blip r:embed="rId4"/>
          <a:srcRect/>
          <a:stretch>
            <a:fillRect/>
          </a:stretch>
        </p:blipFill>
        <p:spPr bwMode="auto">
          <a:xfrm>
            <a:off x="21259800" y="457200"/>
            <a:ext cx="3209180" cy="2218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4524315"/>
          </a:xfrm>
          <a:prstGeom prst="rect">
            <a:avLst/>
          </a:prstGeom>
          <a:noFill/>
        </p:spPr>
        <p:txBody>
          <a:bodyPr wrap="square" rtlCol="0">
            <a:spAutoFit/>
          </a:bodyPr>
          <a:lstStyle/>
          <a:p>
            <a:r>
              <a:rPr lang="en-US" u="sng" dirty="0" smtClean="0"/>
              <a:t>Sizing the Chilled Beam System</a:t>
            </a:r>
          </a:p>
          <a:p>
            <a:pPr>
              <a:buFont typeface="Arial" pitchFamily="34" charset="0"/>
              <a:buChar char="•"/>
            </a:pPr>
            <a:r>
              <a:rPr lang="en-US" dirty="0" smtClean="0"/>
              <a:t> Current VAV System will Remain in Invasive Spaces (ORs, Trauma, Exam Rooms, etc.)</a:t>
            </a:r>
          </a:p>
          <a:p>
            <a:pPr>
              <a:buFont typeface="Arial" pitchFamily="34" charset="0"/>
              <a:buChar char="•"/>
            </a:pPr>
            <a:r>
              <a:rPr lang="en-US" dirty="0" smtClean="0"/>
              <a:t> Examine Typical Areas of Non-Invasive Spaces</a:t>
            </a:r>
          </a:p>
          <a:p>
            <a:pPr lvl="1">
              <a:buFont typeface="Arial" pitchFamily="34" charset="0"/>
              <a:buChar char="•"/>
            </a:pPr>
            <a:r>
              <a:rPr lang="en-US" dirty="0" smtClean="0"/>
              <a:t> Offices</a:t>
            </a:r>
          </a:p>
          <a:p>
            <a:pPr lvl="1">
              <a:buFont typeface="Arial" pitchFamily="34" charset="0"/>
              <a:buChar char="•"/>
            </a:pPr>
            <a:r>
              <a:rPr lang="en-US" dirty="0" smtClean="0"/>
              <a:t> Patient Rooms</a:t>
            </a:r>
          </a:p>
          <a:p>
            <a:pPr>
              <a:buFont typeface="Arial" pitchFamily="34" charset="0"/>
              <a:buChar char="•"/>
            </a:pPr>
            <a:r>
              <a:rPr lang="en-US" dirty="0" smtClean="0"/>
              <a:t> Extrapolate Results to Remaining Areas</a:t>
            </a:r>
          </a:p>
          <a:p>
            <a:pPr>
              <a:buFont typeface="Arial" pitchFamily="34" charset="0"/>
              <a:buChar char="•"/>
            </a:pPr>
            <a:endParaRPr lang="en-US" dirty="0" smtClean="0"/>
          </a:p>
          <a:p>
            <a:r>
              <a:rPr lang="en-US" u="sng" dirty="0" smtClean="0"/>
              <a:t>Sizing Calculations</a:t>
            </a:r>
          </a:p>
          <a:p>
            <a:pPr>
              <a:buFont typeface="Arial" pitchFamily="34" charset="0"/>
              <a:buChar char="•"/>
            </a:pPr>
            <a:r>
              <a:rPr lang="en-US" dirty="0" smtClean="0"/>
              <a:t> Size Primary Air to Meet OA or Latent Requirements</a:t>
            </a:r>
          </a:p>
          <a:p>
            <a:pPr>
              <a:buFont typeface="Arial" pitchFamily="34" charset="0"/>
              <a:buChar char="•"/>
            </a:pPr>
            <a:r>
              <a:rPr lang="en-US" dirty="0" smtClean="0"/>
              <a:t> Chilled Beam will be Sized to Handle Rest of Sensible Load</a:t>
            </a:r>
          </a:p>
          <a:p>
            <a:pPr>
              <a:buFont typeface="Arial" pitchFamily="34" charset="0"/>
              <a:buChar char="•"/>
            </a:pPr>
            <a:r>
              <a:rPr lang="en-US" dirty="0" smtClean="0"/>
              <a:t> Assume Supply CFM on Drawings Represent Design Loads</a:t>
            </a:r>
          </a:p>
          <a:p>
            <a:pPr>
              <a:buFont typeface="Arial" pitchFamily="34" charset="0"/>
              <a:buChar char="•"/>
            </a:pPr>
            <a:r>
              <a:rPr lang="en-US" dirty="0" smtClean="0"/>
              <a:t> Sizing is Based on Cooling</a:t>
            </a:r>
          </a:p>
          <a:p>
            <a:pPr>
              <a:buFont typeface="Arial" pitchFamily="34" charset="0"/>
              <a:buChar char="•"/>
            </a:pPr>
            <a:r>
              <a:rPr lang="en-US" dirty="0" smtClean="0"/>
              <a:t> Heating Coil will be Required on Perimeter Spaces</a:t>
            </a:r>
          </a:p>
          <a:p>
            <a:pPr>
              <a:buFont typeface="Arial" pitchFamily="34" charset="0"/>
              <a:buChar char="•"/>
            </a:pPr>
            <a:endParaRPr lang="en-US" dirty="0" smtClean="0"/>
          </a:p>
          <a:p>
            <a:endParaRPr lang="en-US" dirty="0"/>
          </a:p>
          <a:p>
            <a:pPr lvl="1"/>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2862322"/>
          </a:xfrm>
          <a:prstGeom prst="rect">
            <a:avLst/>
          </a:prstGeom>
          <a:noFill/>
        </p:spPr>
        <p:txBody>
          <a:bodyPr wrap="square" rtlCol="0">
            <a:spAutoFit/>
          </a:bodyPr>
          <a:lstStyle/>
          <a:p>
            <a:r>
              <a:rPr lang="en-US" u="sng" dirty="0" smtClean="0"/>
              <a:t>Sizing Example</a:t>
            </a:r>
          </a:p>
          <a:p>
            <a:pPr>
              <a:buFont typeface="Arial" pitchFamily="34" charset="0"/>
              <a:buChar char="•"/>
            </a:pPr>
            <a:r>
              <a:rPr lang="en-US" dirty="0" smtClean="0"/>
              <a:t> Typ. Office Space on Level 6</a:t>
            </a:r>
          </a:p>
          <a:p>
            <a:pPr>
              <a:buFont typeface="Arial" pitchFamily="34" charset="0"/>
              <a:buChar char="•"/>
            </a:pPr>
            <a:r>
              <a:rPr lang="en-US" dirty="0" smtClean="0"/>
              <a:t> VAV Box S6D-1</a:t>
            </a:r>
          </a:p>
          <a:p>
            <a:pPr lvl="1">
              <a:buFont typeface="Arial" pitchFamily="34" charset="0"/>
              <a:buChar char="•"/>
            </a:pPr>
            <a:r>
              <a:rPr lang="en-US" dirty="0" smtClean="0"/>
              <a:t> Total Supply = 300 CFM</a:t>
            </a:r>
          </a:p>
          <a:p>
            <a:pPr lvl="1">
              <a:buFont typeface="Arial" pitchFamily="34" charset="0"/>
              <a:buChar char="•"/>
            </a:pPr>
            <a:r>
              <a:rPr lang="en-US" dirty="0" smtClean="0"/>
              <a:t> 6 Person Occupancy</a:t>
            </a:r>
          </a:p>
          <a:p>
            <a:pPr lvl="1">
              <a:buFont typeface="Arial" pitchFamily="34" charset="0"/>
              <a:buChar char="•"/>
            </a:pPr>
            <a:r>
              <a:rPr lang="en-US" dirty="0" smtClean="0"/>
              <a:t> 1 Room is Served by VAV</a:t>
            </a:r>
          </a:p>
          <a:p>
            <a:pPr lvl="1">
              <a:buFont typeface="Arial" pitchFamily="34" charset="0"/>
              <a:buChar char="•"/>
            </a:pPr>
            <a:r>
              <a:rPr lang="en-US" dirty="0" smtClean="0"/>
              <a:t> Room Temp = 70˚F</a:t>
            </a:r>
          </a:p>
          <a:p>
            <a:pPr lvl="1">
              <a:buFont typeface="Arial" pitchFamily="34" charset="0"/>
              <a:buChar char="•"/>
            </a:pPr>
            <a:r>
              <a:rPr lang="en-US" dirty="0" smtClean="0"/>
              <a:t> Supply Temp = 55˚F</a:t>
            </a:r>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1477328"/>
          </a:xfrm>
          <a:prstGeom prst="rect">
            <a:avLst/>
          </a:prstGeom>
          <a:noFill/>
        </p:spPr>
        <p:txBody>
          <a:bodyPr wrap="square" rtlCol="0">
            <a:spAutoFit/>
          </a:bodyPr>
          <a:lstStyle/>
          <a:p>
            <a:r>
              <a:rPr lang="en-US" dirty="0" smtClean="0"/>
              <a:t>1. Total Sensible Design Load = 1.08 x Total Supply CFM x (Room Temp – Supply Temp)</a:t>
            </a:r>
            <a:br>
              <a:rPr lang="en-US" dirty="0" smtClean="0"/>
            </a:br>
            <a:r>
              <a:rPr lang="en-US" dirty="0" smtClean="0"/>
              <a:t>                                                 = 1.08 x 300 CFM x (70˚F - 55˚F)</a:t>
            </a:r>
            <a:br>
              <a:rPr lang="en-US" dirty="0" smtClean="0"/>
            </a:br>
            <a:r>
              <a:rPr lang="en-US" dirty="0" smtClean="0"/>
              <a:t>                                                 = 4,860 BTU/hr</a:t>
            </a:r>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Project  Background</a:t>
            </a: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296400" y="914400"/>
            <a:ext cx="8991600" cy="2169825"/>
          </a:xfrm>
          <a:prstGeom prst="rect">
            <a:avLst/>
          </a:prstGeom>
          <a:noFill/>
        </p:spPr>
        <p:txBody>
          <a:bodyPr wrap="square" rtlCol="0">
            <a:spAutoFit/>
          </a:bodyPr>
          <a:lstStyle/>
          <a:p>
            <a:pPr>
              <a:lnSpc>
                <a:spcPct val="90000"/>
              </a:lnSpc>
              <a:spcBef>
                <a:spcPct val="50000"/>
              </a:spcBef>
            </a:pPr>
            <a:r>
              <a:rPr lang="en-US" dirty="0" smtClean="0"/>
              <a:t>Johns Hopkins Hospital </a:t>
            </a:r>
          </a:p>
          <a:p>
            <a:pPr lvl="1">
              <a:lnSpc>
                <a:spcPct val="90000"/>
              </a:lnSpc>
              <a:spcBef>
                <a:spcPct val="50000"/>
              </a:spcBef>
              <a:buFontTx/>
              <a:buChar char="•"/>
            </a:pPr>
            <a:r>
              <a:rPr lang="en-US" dirty="0" smtClean="0"/>
              <a:t>Ranked #1 Hospital since 1992 by U.S. News &amp; World Report</a:t>
            </a:r>
          </a:p>
          <a:p>
            <a:pPr lvl="1">
              <a:lnSpc>
                <a:spcPct val="90000"/>
              </a:lnSpc>
              <a:spcBef>
                <a:spcPct val="50000"/>
              </a:spcBef>
              <a:buFontTx/>
              <a:buChar char="•"/>
            </a:pPr>
            <a:r>
              <a:rPr lang="en-US" dirty="0" smtClean="0"/>
              <a:t>Annual Operating Budget = $4.1 Billion (2007)</a:t>
            </a:r>
          </a:p>
          <a:p>
            <a:pPr lvl="1">
              <a:lnSpc>
                <a:spcPct val="90000"/>
              </a:lnSpc>
              <a:spcBef>
                <a:spcPct val="50000"/>
              </a:spcBef>
              <a:buFontTx/>
              <a:buChar char="•"/>
            </a:pPr>
            <a:r>
              <a:rPr lang="en-US" dirty="0" smtClean="0"/>
              <a:t>82,523 Admissions, 72,797 Surgeries, 205,034 ER Visits</a:t>
            </a:r>
          </a:p>
          <a:p>
            <a:pPr lvl="1">
              <a:lnSpc>
                <a:spcPct val="90000"/>
              </a:lnSpc>
              <a:spcBef>
                <a:spcPct val="50000"/>
              </a:spcBef>
              <a:buFontTx/>
              <a:buChar char="•"/>
            </a:pPr>
            <a:r>
              <a:rPr lang="en-US" dirty="0" smtClean="0"/>
              <a:t>4.2 Million Square Feet of Building Space</a:t>
            </a:r>
          </a:p>
          <a:p>
            <a:endParaRPr lang="en-US" dirty="0"/>
          </a:p>
        </p:txBody>
      </p:sp>
      <p:pic>
        <p:nvPicPr>
          <p:cNvPr id="11281" name="Picture 17"/>
          <p:cNvPicPr>
            <a:picLocks noChangeAspect="1" noChangeArrowheads="1"/>
          </p:cNvPicPr>
          <p:nvPr/>
        </p:nvPicPr>
        <p:blipFill>
          <a:blip r:embed="rId2"/>
          <a:srcRect/>
          <a:stretch>
            <a:fillRect/>
          </a:stretch>
        </p:blipFill>
        <p:spPr bwMode="auto">
          <a:xfrm>
            <a:off x="19735800" y="271347"/>
            <a:ext cx="6324600" cy="5900853"/>
          </a:xfrm>
          <a:prstGeom prst="rect">
            <a:avLst/>
          </a:prstGeom>
          <a:noFill/>
          <a:ln w="9525">
            <a:noFill/>
            <a:miter lim="800000"/>
            <a:headEnd/>
            <a:tailEnd/>
          </a:ln>
          <a:effectLst/>
        </p:spPr>
      </p:pic>
      <p:sp>
        <p:nvSpPr>
          <p:cNvPr id="20" name="TextBox 19"/>
          <p:cNvSpPr txBox="1"/>
          <p:nvPr/>
        </p:nvSpPr>
        <p:spPr>
          <a:xfrm>
            <a:off x="22910800" y="2565400"/>
            <a:ext cx="762000" cy="1015663"/>
          </a:xfrm>
          <a:prstGeom prst="rect">
            <a:avLst/>
          </a:prstGeom>
          <a:solidFill>
            <a:srgbClr val="FFFF00"/>
          </a:solidFill>
        </p:spPr>
        <p:txBody>
          <a:bodyPr wrap="square" rtlCol="0">
            <a:spAutoFit/>
          </a:bodyPr>
          <a:lstStyle/>
          <a:p>
            <a:pPr algn="ctr"/>
            <a:endParaRPr lang="en-US" sz="1200" dirty="0" smtClean="0">
              <a:solidFill>
                <a:srgbClr val="FF0000"/>
              </a:solidFill>
            </a:endParaRPr>
          </a:p>
          <a:p>
            <a:pPr algn="ctr"/>
            <a:r>
              <a:rPr lang="en-US" sz="1200" dirty="0" smtClean="0">
                <a:solidFill>
                  <a:srgbClr val="FF0000"/>
                </a:solidFill>
              </a:rPr>
              <a:t>New Clinical Building</a:t>
            </a:r>
            <a:endParaRPr lang="en-US" sz="1200" dirty="0">
              <a:solidFill>
                <a:srgbClr val="FF0000"/>
              </a:solidFill>
            </a:endParaRPr>
          </a:p>
          <a:p>
            <a:pPr algn="ctr"/>
            <a:endParaRPr lang="en-US" sz="1200" dirty="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20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2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3139321"/>
          </a:xfrm>
          <a:prstGeom prst="rect">
            <a:avLst/>
          </a:prstGeom>
          <a:noFill/>
        </p:spPr>
        <p:txBody>
          <a:bodyPr wrap="square" rtlCol="0">
            <a:spAutoFit/>
          </a:bodyPr>
          <a:lstStyle/>
          <a:p>
            <a:pPr marL="342900" indent="-342900">
              <a:buAutoNum type="arabicPeriod"/>
            </a:pPr>
            <a:r>
              <a:rPr lang="en-US" dirty="0" smtClean="0"/>
              <a:t>Total Sensible Design Load = 1.08 x Total Supply CFM x (Room Temp – Supply Temp)</a:t>
            </a:r>
            <a:br>
              <a:rPr lang="en-US" dirty="0" smtClean="0"/>
            </a:br>
            <a:r>
              <a:rPr lang="en-US" dirty="0" smtClean="0"/>
              <a:t>                                                 = 1.08 x 300 CFM x (70˚F - 55˚F)</a:t>
            </a:r>
            <a:br>
              <a:rPr lang="en-US" dirty="0" smtClean="0"/>
            </a:br>
            <a:r>
              <a:rPr lang="en-US" dirty="0" smtClean="0"/>
              <a:t>                                                 = 4,860 BTU/hr</a:t>
            </a:r>
          </a:p>
          <a:p>
            <a:pPr marL="342900" indent="-342900"/>
            <a:endParaRPr lang="en-US" dirty="0" smtClean="0"/>
          </a:p>
          <a:p>
            <a:pPr marL="342900" indent="-342900"/>
            <a:r>
              <a:rPr lang="en-US" dirty="0" smtClean="0"/>
              <a:t>2. Ventilation air required per ASHRAE 62.1 – 2007 is 25 CFM/person for patient rooms. Office spaces are not shown. To be on the conservative side, 25 CFM/person will be used for both the office and patient rooms. </a:t>
            </a:r>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3693319"/>
          </a:xfrm>
          <a:prstGeom prst="rect">
            <a:avLst/>
          </a:prstGeom>
          <a:noFill/>
        </p:spPr>
        <p:txBody>
          <a:bodyPr wrap="square" rtlCol="0">
            <a:spAutoFit/>
          </a:bodyPr>
          <a:lstStyle/>
          <a:p>
            <a:pPr marL="342900" indent="-342900">
              <a:buAutoNum type="arabicPeriod"/>
            </a:pPr>
            <a:r>
              <a:rPr lang="en-US" dirty="0" smtClean="0"/>
              <a:t>Total Sensible Design Load = 1.08 x Total Supply CFM x (Room Temp – Supply Temp)</a:t>
            </a:r>
            <a:br>
              <a:rPr lang="en-US" dirty="0" smtClean="0"/>
            </a:br>
            <a:r>
              <a:rPr lang="en-US" dirty="0" smtClean="0"/>
              <a:t>                                                 = 1.08 x 300 CFM x (70˚F - 55˚F)</a:t>
            </a:r>
            <a:br>
              <a:rPr lang="en-US" dirty="0" smtClean="0"/>
            </a:br>
            <a:r>
              <a:rPr lang="en-US" dirty="0" smtClean="0"/>
              <a:t>                                                 = 4,860 BTU/hr</a:t>
            </a:r>
          </a:p>
          <a:p>
            <a:pPr marL="342900" indent="-342900"/>
            <a:endParaRPr lang="en-US" dirty="0" smtClean="0"/>
          </a:p>
          <a:p>
            <a:pPr marL="342900" indent="-342900"/>
            <a:r>
              <a:rPr lang="en-US" dirty="0" smtClean="0"/>
              <a:t>2. Ventilation air required per ASHRAE 62.1 – 2007 is 25 CFM/person for patient rooms. Office spaces are not shown. To be on the conservative side, 25 CFM/person will be used for both the office and patient rooms. </a:t>
            </a:r>
          </a:p>
          <a:p>
            <a:pPr marL="342900" indent="-342900"/>
            <a:endParaRPr lang="en-US" dirty="0" smtClean="0"/>
          </a:p>
          <a:p>
            <a:pPr marL="342900" indent="-342900"/>
            <a:r>
              <a:rPr lang="en-US" dirty="0" smtClean="0"/>
              <a:t>3. Ventilation Air Required = 25 CFM/person x 6 persons = 150 CFM</a:t>
            </a:r>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4801314"/>
          </a:xfrm>
          <a:prstGeom prst="rect">
            <a:avLst/>
          </a:prstGeom>
          <a:noFill/>
        </p:spPr>
        <p:txBody>
          <a:bodyPr wrap="square" rtlCol="0">
            <a:spAutoFit/>
          </a:bodyPr>
          <a:lstStyle/>
          <a:p>
            <a:pPr marL="342900" indent="-342900">
              <a:buAutoNum type="arabicPeriod"/>
            </a:pPr>
            <a:r>
              <a:rPr lang="en-US" dirty="0" smtClean="0"/>
              <a:t>Total Sensible Design Load = 1.08 x Total Supply CFM x (Room Temp – Supply Temp)</a:t>
            </a:r>
            <a:br>
              <a:rPr lang="en-US" dirty="0" smtClean="0"/>
            </a:br>
            <a:r>
              <a:rPr lang="en-US" dirty="0" smtClean="0"/>
              <a:t>                                                 = 1.08 x 300 CFM x (70˚F - 55˚F)</a:t>
            </a:r>
            <a:br>
              <a:rPr lang="en-US" dirty="0" smtClean="0"/>
            </a:br>
            <a:r>
              <a:rPr lang="en-US" dirty="0" smtClean="0"/>
              <a:t>                                                 = 4,860 BTU/hr</a:t>
            </a:r>
          </a:p>
          <a:p>
            <a:pPr marL="342900" indent="-342900"/>
            <a:endParaRPr lang="en-US" dirty="0" smtClean="0"/>
          </a:p>
          <a:p>
            <a:pPr marL="342900" indent="-342900"/>
            <a:r>
              <a:rPr lang="en-US" dirty="0" smtClean="0"/>
              <a:t>2. Ventilation air required per ASHRAE 62.1 – 2007 is 25 CFM/person for patient rooms. Office spaces are not shown. To be on the conservative side, 25 CFM/person will be used for both the office and patient rooms. </a:t>
            </a:r>
          </a:p>
          <a:p>
            <a:pPr marL="342900" indent="-342900"/>
            <a:endParaRPr lang="en-US" dirty="0" smtClean="0"/>
          </a:p>
          <a:p>
            <a:pPr marL="342900" indent="-342900"/>
            <a:r>
              <a:rPr lang="en-US" dirty="0" smtClean="0"/>
              <a:t>3. Ventilation Air Required = 25 CFM/person x 6 persons = 150 CFM</a:t>
            </a:r>
          </a:p>
          <a:p>
            <a:pPr marL="342900" indent="-342900"/>
            <a:endParaRPr lang="en-US" dirty="0" smtClean="0"/>
          </a:p>
          <a:p>
            <a:pPr marL="342900" indent="-342900"/>
            <a:r>
              <a:rPr lang="en-US" dirty="0" smtClean="0"/>
              <a:t>4. Assume that ventilation air governs primary air supply right now and then check to see if it is greater than the latent load air requirement later.</a:t>
            </a:r>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610600" cy="6463308"/>
          </a:xfrm>
          <a:prstGeom prst="rect">
            <a:avLst/>
          </a:prstGeom>
          <a:noFill/>
        </p:spPr>
        <p:txBody>
          <a:bodyPr wrap="square" rtlCol="0">
            <a:spAutoFit/>
          </a:bodyPr>
          <a:lstStyle/>
          <a:p>
            <a:pPr marL="342900" indent="-342900">
              <a:buAutoNum type="arabicPeriod"/>
            </a:pPr>
            <a:r>
              <a:rPr lang="en-US" dirty="0" smtClean="0"/>
              <a:t>Total Sensible Design Load = 1.08 x Total Supply CFM x (Room Temp – Supply Temp)</a:t>
            </a:r>
            <a:br>
              <a:rPr lang="en-US" dirty="0" smtClean="0"/>
            </a:br>
            <a:r>
              <a:rPr lang="en-US" dirty="0" smtClean="0"/>
              <a:t>                                                 = 1.08 x 300 CFM x (70˚F - 55˚F)</a:t>
            </a:r>
            <a:br>
              <a:rPr lang="en-US" dirty="0" smtClean="0"/>
            </a:br>
            <a:r>
              <a:rPr lang="en-US" dirty="0" smtClean="0"/>
              <a:t>                                                 = 4,860 BTU/hr</a:t>
            </a:r>
          </a:p>
          <a:p>
            <a:pPr marL="342900" indent="-342900"/>
            <a:endParaRPr lang="en-US" dirty="0" smtClean="0"/>
          </a:p>
          <a:p>
            <a:pPr marL="342900" indent="-342900"/>
            <a:r>
              <a:rPr lang="en-US" dirty="0" smtClean="0"/>
              <a:t>2. Ventilation air required per ASHRAE 62.1 – 2007 is 25 CFM/person for patient rooms. Office spaces are not shown. To be on the conservative side, 25 CFM/person will be used for both the office and patient rooms. </a:t>
            </a:r>
          </a:p>
          <a:p>
            <a:pPr marL="342900" indent="-342900"/>
            <a:endParaRPr lang="en-US" dirty="0" smtClean="0"/>
          </a:p>
          <a:p>
            <a:pPr marL="342900" indent="-342900"/>
            <a:r>
              <a:rPr lang="en-US" dirty="0" smtClean="0"/>
              <a:t>3. Ventilation Air Required = 25 CFM/person x 6 persons = 150 CFM</a:t>
            </a:r>
          </a:p>
          <a:p>
            <a:pPr marL="342900" indent="-342900"/>
            <a:endParaRPr lang="en-US" dirty="0" smtClean="0"/>
          </a:p>
          <a:p>
            <a:pPr marL="342900" indent="-342900"/>
            <a:r>
              <a:rPr lang="en-US" dirty="0" smtClean="0"/>
              <a:t>4. Assume that ventilation air governs primary air supply right now and then check to see if it is greater than the latent load air requirement later.</a:t>
            </a:r>
          </a:p>
          <a:p>
            <a:pPr marL="342900" indent="-342900"/>
            <a:endParaRPr lang="en-US" dirty="0" smtClean="0"/>
          </a:p>
          <a:p>
            <a:pPr marL="342900" indent="-342900"/>
            <a:r>
              <a:rPr lang="en-US" dirty="0" smtClean="0"/>
              <a:t>5. Sensible Cooling Capacity of Primary Air = 1.08 x Vent. Air CFM x (Room Temp – Supply Temp)</a:t>
            </a:r>
            <a:br>
              <a:rPr lang="en-US" dirty="0" smtClean="0"/>
            </a:br>
            <a:r>
              <a:rPr lang="en-US" dirty="0" smtClean="0"/>
              <a:t> 		                                      = 1.08 x 150 CFM x (70˚F - 55˚F)</a:t>
            </a:r>
            <a:br>
              <a:rPr lang="en-US" dirty="0" smtClean="0"/>
            </a:br>
            <a:r>
              <a:rPr lang="en-US" dirty="0" smtClean="0"/>
              <a:t>     				      = 2,430 BTU/hr</a:t>
            </a:r>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2862322"/>
          </a:xfrm>
          <a:prstGeom prst="rect">
            <a:avLst/>
          </a:prstGeom>
          <a:noFill/>
        </p:spPr>
        <p:txBody>
          <a:bodyPr wrap="square" rtlCol="0">
            <a:spAutoFit/>
          </a:bodyPr>
          <a:lstStyle/>
          <a:p>
            <a:pPr marL="342900" indent="-342900"/>
            <a:r>
              <a:rPr lang="en-US" dirty="0" smtClean="0"/>
              <a:t>6. Sensible Cooling by Chilled Beam = Total Sensible Load – Sensible Capacity of Primary Air</a:t>
            </a:r>
            <a:br>
              <a:rPr lang="en-US" dirty="0" smtClean="0"/>
            </a:br>
            <a:r>
              <a:rPr lang="en-US" dirty="0" smtClean="0"/>
              <a:t>   		                           = 4,860 BTU/hr – 2,430 BTU/hr</a:t>
            </a:r>
            <a:br>
              <a:rPr lang="en-US" dirty="0" smtClean="0"/>
            </a:br>
            <a:r>
              <a:rPr lang="en-US" dirty="0" smtClean="0"/>
              <a:t>                   	                           = 2,430 BTU/hr</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3970318"/>
          </a:xfrm>
          <a:prstGeom prst="rect">
            <a:avLst/>
          </a:prstGeom>
          <a:noFill/>
        </p:spPr>
        <p:txBody>
          <a:bodyPr wrap="square" rtlCol="0">
            <a:spAutoFit/>
          </a:bodyPr>
          <a:lstStyle/>
          <a:p>
            <a:pPr marL="342900" indent="-342900"/>
            <a:r>
              <a:rPr lang="en-US" dirty="0" smtClean="0"/>
              <a:t>6. Sensible Cooling by Chilled Beam = Total Sensible Load – Sensible Capacity of Primary Air</a:t>
            </a:r>
            <a:br>
              <a:rPr lang="en-US" dirty="0" smtClean="0"/>
            </a:br>
            <a:r>
              <a:rPr lang="en-US" dirty="0" smtClean="0"/>
              <a:t>   		                           = 4,860 BTU/hr – 2,430 BTU/hr</a:t>
            </a:r>
            <a:br>
              <a:rPr lang="en-US" dirty="0" smtClean="0"/>
            </a:br>
            <a:r>
              <a:rPr lang="en-US" dirty="0" smtClean="0"/>
              <a:t>                   	                           = 2,430 BTU/hr</a:t>
            </a:r>
          </a:p>
          <a:p>
            <a:pPr marL="342900" indent="-342900"/>
            <a:endParaRPr lang="en-US" dirty="0" smtClean="0"/>
          </a:p>
          <a:p>
            <a:pPr marL="342900" indent="-342900"/>
            <a:r>
              <a:rPr lang="en-US" dirty="0" smtClean="0"/>
              <a:t>7. Latent load in the room can be approximated by the general rule of thumb that each person gives off 200 BTU/hr of latent load. </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4801314"/>
          </a:xfrm>
          <a:prstGeom prst="rect">
            <a:avLst/>
          </a:prstGeom>
          <a:noFill/>
        </p:spPr>
        <p:txBody>
          <a:bodyPr wrap="square" rtlCol="0">
            <a:spAutoFit/>
          </a:bodyPr>
          <a:lstStyle/>
          <a:p>
            <a:pPr marL="342900" indent="-342900"/>
            <a:r>
              <a:rPr lang="en-US" dirty="0" smtClean="0"/>
              <a:t>6. Sensible Cooling by Chilled Beam = Total Sensible Load – Sensible Capacity of Primary Air</a:t>
            </a:r>
            <a:br>
              <a:rPr lang="en-US" dirty="0" smtClean="0"/>
            </a:br>
            <a:r>
              <a:rPr lang="en-US" dirty="0" smtClean="0"/>
              <a:t>   		                           = 4,860 BTU/hr – 2,430 BTU/hr</a:t>
            </a:r>
            <a:br>
              <a:rPr lang="en-US" dirty="0" smtClean="0"/>
            </a:br>
            <a:r>
              <a:rPr lang="en-US" dirty="0" smtClean="0"/>
              <a:t>                   	                           = 2,430 BTU/hr</a:t>
            </a:r>
          </a:p>
          <a:p>
            <a:pPr marL="342900" indent="-342900"/>
            <a:endParaRPr lang="en-US" dirty="0" smtClean="0"/>
          </a:p>
          <a:p>
            <a:pPr marL="342900" indent="-342900"/>
            <a:r>
              <a:rPr lang="en-US" dirty="0" smtClean="0"/>
              <a:t>7. Latent load in the room can be approximated by the general rule of thumb that each person gives off 200 BTU/hr of latent load. </a:t>
            </a:r>
          </a:p>
          <a:p>
            <a:pPr marL="342900" indent="-342900"/>
            <a:endParaRPr lang="en-US" dirty="0" smtClean="0"/>
          </a:p>
          <a:p>
            <a:pPr marL="342900" indent="-342900"/>
            <a:r>
              <a:rPr lang="en-US" dirty="0" smtClean="0"/>
              <a:t>8. Latent Load = 200 BTU/hr/person x 6 person = 1,200 BTU/hr</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6186309"/>
          </a:xfrm>
          <a:prstGeom prst="rect">
            <a:avLst/>
          </a:prstGeom>
          <a:noFill/>
        </p:spPr>
        <p:txBody>
          <a:bodyPr wrap="square" rtlCol="0">
            <a:spAutoFit/>
          </a:bodyPr>
          <a:lstStyle/>
          <a:p>
            <a:pPr marL="342900" indent="-342900"/>
            <a:r>
              <a:rPr lang="en-US" dirty="0" smtClean="0"/>
              <a:t>6. Sensible Cooling by Chilled Beam = Total Sensible Load – Sensible Capacity of Primary Air</a:t>
            </a:r>
            <a:br>
              <a:rPr lang="en-US" dirty="0" smtClean="0"/>
            </a:br>
            <a:r>
              <a:rPr lang="en-US" dirty="0" smtClean="0"/>
              <a:t>   		                           = 4,860 BTU/hr – 2,430 BTU/hr</a:t>
            </a:r>
            <a:br>
              <a:rPr lang="en-US" dirty="0" smtClean="0"/>
            </a:br>
            <a:r>
              <a:rPr lang="en-US" dirty="0" smtClean="0"/>
              <a:t>                   	                           = 2,430 BTU/hr</a:t>
            </a:r>
          </a:p>
          <a:p>
            <a:pPr marL="342900" indent="-342900"/>
            <a:endParaRPr lang="en-US" dirty="0" smtClean="0"/>
          </a:p>
          <a:p>
            <a:pPr marL="342900" indent="-342900"/>
            <a:r>
              <a:rPr lang="en-US" dirty="0" smtClean="0"/>
              <a:t>7. Latent load in the room can be approximated by the general rule of thumb that each person gives off 200 BTU/hr of latent load. </a:t>
            </a:r>
          </a:p>
          <a:p>
            <a:pPr marL="342900" indent="-342900"/>
            <a:endParaRPr lang="en-US" dirty="0" smtClean="0"/>
          </a:p>
          <a:p>
            <a:pPr marL="342900" indent="-342900"/>
            <a:r>
              <a:rPr lang="en-US" dirty="0" smtClean="0"/>
              <a:t>8. Latent Load = 200 BTU/hr/person x 6 person = 1,200 BTU/hr</a:t>
            </a:r>
          </a:p>
          <a:p>
            <a:pPr marL="342900" indent="-342900"/>
            <a:endParaRPr lang="en-US" dirty="0" smtClean="0"/>
          </a:p>
          <a:p>
            <a:pPr marL="342900" indent="-342900"/>
            <a:r>
              <a:rPr lang="en-US" dirty="0" smtClean="0"/>
              <a:t>9. Latent Cooling Capacity of Primary Air = 4,840 x Vent. Air CFM x (</a:t>
            </a:r>
            <a:r>
              <a:rPr lang="en-US" dirty="0" err="1" smtClean="0"/>
              <a:t>W</a:t>
            </a:r>
            <a:r>
              <a:rPr lang="en-US" baseline="-25000" dirty="0" err="1" smtClean="0"/>
              <a:t>Room</a:t>
            </a:r>
            <a:r>
              <a:rPr lang="en-US" dirty="0" smtClean="0"/>
              <a:t> – </a:t>
            </a:r>
            <a:r>
              <a:rPr lang="en-US" dirty="0" err="1" smtClean="0"/>
              <a:t>W</a:t>
            </a:r>
            <a:r>
              <a:rPr lang="en-US" baseline="-25000" dirty="0" err="1" smtClean="0"/>
              <a:t>Primary</a:t>
            </a:r>
            <a:r>
              <a:rPr lang="en-US" dirty="0" smtClean="0"/>
              <a:t>) </a:t>
            </a:r>
            <a:br>
              <a:rPr lang="en-US" dirty="0" smtClean="0"/>
            </a:br>
            <a:r>
              <a:rPr lang="en-US" dirty="0" smtClean="0"/>
              <a:t>			                   = 4,840 x 150 CFM (0.009 – 0.007)</a:t>
            </a:r>
            <a:br>
              <a:rPr lang="en-US" dirty="0" smtClean="0"/>
            </a:br>
            <a:r>
              <a:rPr lang="en-US" dirty="0" smtClean="0"/>
              <a:t>			                   = 1,452 BTU/hr</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6740307"/>
          </a:xfrm>
          <a:prstGeom prst="rect">
            <a:avLst/>
          </a:prstGeom>
          <a:noFill/>
        </p:spPr>
        <p:txBody>
          <a:bodyPr wrap="square" rtlCol="0">
            <a:spAutoFit/>
          </a:bodyPr>
          <a:lstStyle/>
          <a:p>
            <a:pPr marL="342900" indent="-342900"/>
            <a:r>
              <a:rPr lang="en-US" dirty="0" smtClean="0"/>
              <a:t>6. Sensible Cooling by Chilled Beam = Total Sensible Load – Sensible Capacity of Primary Air</a:t>
            </a:r>
            <a:br>
              <a:rPr lang="en-US" dirty="0" smtClean="0"/>
            </a:br>
            <a:r>
              <a:rPr lang="en-US" dirty="0" smtClean="0"/>
              <a:t>   		                           = 4,860 BTU/hr – 2,430 BTU/hr</a:t>
            </a:r>
            <a:br>
              <a:rPr lang="en-US" dirty="0" smtClean="0"/>
            </a:br>
            <a:r>
              <a:rPr lang="en-US" dirty="0" smtClean="0"/>
              <a:t>                   	                           = 2,430 BTU/hr</a:t>
            </a:r>
          </a:p>
          <a:p>
            <a:pPr marL="342900" indent="-342900"/>
            <a:endParaRPr lang="en-US" dirty="0" smtClean="0"/>
          </a:p>
          <a:p>
            <a:pPr marL="342900" indent="-342900"/>
            <a:r>
              <a:rPr lang="en-US" dirty="0" smtClean="0"/>
              <a:t>7. Latent load in the room can be approximated by the general rule of thumb that each person gives off 200 BTU/hr of latent load. </a:t>
            </a:r>
          </a:p>
          <a:p>
            <a:pPr marL="342900" indent="-342900"/>
            <a:endParaRPr lang="en-US" dirty="0" smtClean="0"/>
          </a:p>
          <a:p>
            <a:pPr marL="342900" indent="-342900"/>
            <a:r>
              <a:rPr lang="en-US" dirty="0" smtClean="0"/>
              <a:t>8. Latent Load = 200 BTU/hr/person x 6 person = 1,200 BTU/hr</a:t>
            </a:r>
          </a:p>
          <a:p>
            <a:pPr marL="342900" indent="-342900"/>
            <a:endParaRPr lang="en-US" dirty="0" smtClean="0"/>
          </a:p>
          <a:p>
            <a:pPr marL="342900" indent="-342900"/>
            <a:r>
              <a:rPr lang="en-US" dirty="0" smtClean="0"/>
              <a:t>9. Latent Cooling Capacity of Primary Air = 4,840 x Vent. Air CFM x (</a:t>
            </a:r>
            <a:r>
              <a:rPr lang="en-US" dirty="0" err="1" smtClean="0"/>
              <a:t>W</a:t>
            </a:r>
            <a:r>
              <a:rPr lang="en-US" baseline="-25000" dirty="0" err="1" smtClean="0"/>
              <a:t>Room</a:t>
            </a:r>
            <a:r>
              <a:rPr lang="en-US" dirty="0" smtClean="0"/>
              <a:t> – </a:t>
            </a:r>
            <a:r>
              <a:rPr lang="en-US" dirty="0" err="1" smtClean="0"/>
              <a:t>W</a:t>
            </a:r>
            <a:r>
              <a:rPr lang="en-US" baseline="-25000" dirty="0" err="1" smtClean="0"/>
              <a:t>Primary</a:t>
            </a:r>
            <a:r>
              <a:rPr lang="en-US" dirty="0" smtClean="0"/>
              <a:t>) </a:t>
            </a:r>
            <a:br>
              <a:rPr lang="en-US" dirty="0" smtClean="0"/>
            </a:br>
            <a:r>
              <a:rPr lang="en-US" dirty="0" smtClean="0"/>
              <a:t>			                   = 4,840 x 150 CFM (0.009 – 0.007)</a:t>
            </a:r>
            <a:br>
              <a:rPr lang="en-US" dirty="0" smtClean="0"/>
            </a:br>
            <a:r>
              <a:rPr lang="en-US" dirty="0" smtClean="0"/>
              <a:t>			                   = 1,452 BTU/hr</a:t>
            </a:r>
          </a:p>
          <a:p>
            <a:pPr marL="342900" indent="-342900"/>
            <a:endParaRPr lang="en-US" dirty="0" smtClean="0"/>
          </a:p>
          <a:p>
            <a:pPr marL="342900" indent="-342900"/>
            <a:r>
              <a:rPr lang="en-US" dirty="0" smtClean="0"/>
              <a:t>10. The latent cooling capacity of primary air is greater than the latent load. Therefore, the ventilation air is adequate in supporting the latent load for the zone.</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3139321"/>
          </a:xfrm>
          <a:prstGeom prst="rect">
            <a:avLst/>
          </a:prstGeom>
          <a:noFill/>
        </p:spPr>
        <p:txBody>
          <a:bodyPr wrap="square" rtlCol="0">
            <a:spAutoFit/>
          </a:bodyPr>
          <a:lstStyle/>
          <a:p>
            <a:pPr marL="342900" indent="-342900"/>
            <a:r>
              <a:rPr lang="en-US" dirty="0" smtClean="0"/>
              <a:t>11. On average, a chilled beam can produce 1,000 BTU/hr/ft of sensible cooling capacity.</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Project  Background</a:t>
            </a:r>
          </a:p>
        </p:txBody>
      </p:sp>
      <p:sp>
        <p:nvSpPr>
          <p:cNvPr id="11268" name="Text Box 9"/>
          <p:cNvSpPr txBox="1">
            <a:spLocks noChangeArrowheads="1"/>
          </p:cNvSpPr>
          <p:nvPr/>
        </p:nvSpPr>
        <p:spPr bwMode="auto">
          <a:xfrm>
            <a:off x="9296400" y="3048000"/>
            <a:ext cx="8991600" cy="3028521"/>
          </a:xfrm>
          <a:prstGeom prst="rect">
            <a:avLst/>
          </a:prstGeom>
          <a:noFill/>
          <a:ln w="9525">
            <a:noFill/>
            <a:miter lim="800000"/>
            <a:headEnd/>
            <a:tailEnd/>
          </a:ln>
        </p:spPr>
        <p:txBody>
          <a:bodyPr>
            <a:spAutoFit/>
          </a:bodyPr>
          <a:lstStyle/>
          <a:p>
            <a:pPr>
              <a:lnSpc>
                <a:spcPct val="90000"/>
              </a:lnSpc>
              <a:spcBef>
                <a:spcPct val="50000"/>
              </a:spcBef>
            </a:pPr>
            <a:r>
              <a:rPr lang="en-US" dirty="0" smtClean="0"/>
              <a:t>New </a:t>
            </a:r>
            <a:r>
              <a:rPr lang="en-US" dirty="0"/>
              <a:t>Clinical Building </a:t>
            </a:r>
          </a:p>
          <a:p>
            <a:pPr lvl="1">
              <a:lnSpc>
                <a:spcPct val="90000"/>
              </a:lnSpc>
              <a:spcBef>
                <a:spcPct val="50000"/>
              </a:spcBef>
              <a:buFontTx/>
              <a:buChar char="•"/>
            </a:pPr>
            <a:r>
              <a:rPr lang="en-US" dirty="0"/>
              <a:t>Two Towers – Adult and Children’s with Connector </a:t>
            </a:r>
            <a:endParaRPr lang="en-US" dirty="0" smtClean="0"/>
          </a:p>
          <a:p>
            <a:pPr lvl="1">
              <a:lnSpc>
                <a:spcPct val="90000"/>
              </a:lnSpc>
              <a:spcBef>
                <a:spcPct val="50000"/>
              </a:spcBef>
              <a:buFontTx/>
              <a:buChar char="•"/>
            </a:pPr>
            <a:r>
              <a:rPr lang="en-US" dirty="0" smtClean="0"/>
              <a:t>1.6 Million SF</a:t>
            </a:r>
          </a:p>
          <a:p>
            <a:pPr lvl="1">
              <a:lnSpc>
                <a:spcPct val="90000"/>
              </a:lnSpc>
              <a:spcBef>
                <a:spcPct val="50000"/>
              </a:spcBef>
              <a:buFontTx/>
              <a:buChar char="•"/>
            </a:pPr>
            <a:r>
              <a:rPr lang="en-US" dirty="0" smtClean="0"/>
              <a:t>$</a:t>
            </a:r>
            <a:r>
              <a:rPr lang="en-US" dirty="0"/>
              <a:t>573 Million GMP</a:t>
            </a:r>
          </a:p>
          <a:p>
            <a:pPr lvl="1">
              <a:lnSpc>
                <a:spcPct val="90000"/>
              </a:lnSpc>
              <a:spcBef>
                <a:spcPct val="50000"/>
              </a:spcBef>
              <a:buFontTx/>
              <a:buChar char="•"/>
            </a:pPr>
            <a:r>
              <a:rPr lang="en-US" dirty="0"/>
              <a:t>Oct. 2006 – Dec. 2010</a:t>
            </a:r>
          </a:p>
          <a:p>
            <a:pPr lvl="1">
              <a:lnSpc>
                <a:spcPct val="90000"/>
              </a:lnSpc>
              <a:spcBef>
                <a:spcPct val="50000"/>
              </a:spcBef>
              <a:buFontTx/>
              <a:buChar char="•"/>
            </a:pPr>
            <a:r>
              <a:rPr lang="en-US" dirty="0"/>
              <a:t>Design-Bid-Build, Fast-track schedule</a:t>
            </a:r>
          </a:p>
          <a:p>
            <a:pPr lvl="1">
              <a:lnSpc>
                <a:spcPct val="90000"/>
              </a:lnSpc>
              <a:spcBef>
                <a:spcPct val="50000"/>
              </a:spcBef>
              <a:buFontTx/>
              <a:buChar char="•"/>
            </a:pPr>
            <a:r>
              <a:rPr lang="en-US" dirty="0"/>
              <a:t>Surrounded by operating hospitals throughout construction </a:t>
            </a:r>
          </a:p>
          <a:p>
            <a:pPr>
              <a:lnSpc>
                <a:spcPct val="80000"/>
              </a:lnSpc>
              <a:spcBef>
                <a:spcPct val="50000"/>
              </a:spcBef>
            </a:pPr>
            <a:endParaRPr lang="en-US" dirty="0"/>
          </a:p>
        </p:txBody>
      </p:sp>
      <p:pic>
        <p:nvPicPr>
          <p:cNvPr id="13" name="Picture 12" descr="Large Front.jpg"/>
          <p:cNvPicPr/>
          <p:nvPr/>
        </p:nvPicPr>
        <p:blipFill>
          <a:blip r:embed="rId2"/>
          <a:stretch>
            <a:fillRect/>
          </a:stretch>
        </p:blipFill>
        <p:spPr>
          <a:xfrm>
            <a:off x="20650200" y="1600200"/>
            <a:ext cx="4815039" cy="2536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0" name="AutoShape 6"/>
          <p:cNvSpPr>
            <a:spLocks noChangeArrowheads="1"/>
          </p:cNvSpPr>
          <p:nvPr/>
        </p:nvSpPr>
        <p:spPr bwMode="auto">
          <a:xfrm>
            <a:off x="23493413" y="1981200"/>
            <a:ext cx="1851025" cy="1690688"/>
          </a:xfrm>
          <a:prstGeom prst="roundRect">
            <a:avLst>
              <a:gd name="adj" fmla="val 16667"/>
            </a:avLst>
          </a:prstGeom>
          <a:noFill/>
          <a:ln w="9525">
            <a:solidFill>
              <a:srgbClr val="FFFF00"/>
            </a:solidFill>
            <a:round/>
            <a:headEnd/>
            <a:tailEnd/>
          </a:ln>
        </p:spPr>
        <p:txBody>
          <a:bodyPr/>
          <a:lstStyle/>
          <a:p>
            <a:pPr>
              <a:spcBef>
                <a:spcPct val="50000"/>
              </a:spcBef>
              <a:buFontTx/>
              <a:buChar char="•"/>
            </a:pPr>
            <a:endParaRPr lang="en-US"/>
          </a:p>
        </p:txBody>
      </p:sp>
      <p:sp>
        <p:nvSpPr>
          <p:cNvPr id="11271" name="AutoShape 5"/>
          <p:cNvSpPr>
            <a:spLocks noChangeArrowheads="1"/>
          </p:cNvSpPr>
          <p:nvPr/>
        </p:nvSpPr>
        <p:spPr bwMode="auto">
          <a:xfrm>
            <a:off x="22555200" y="3048000"/>
            <a:ext cx="882650" cy="936625"/>
          </a:xfrm>
          <a:prstGeom prst="roundRect">
            <a:avLst>
              <a:gd name="adj" fmla="val 16667"/>
            </a:avLst>
          </a:prstGeom>
          <a:noFill/>
          <a:ln w="9525">
            <a:solidFill>
              <a:srgbClr val="FFFF00"/>
            </a:solidFill>
            <a:round/>
            <a:headEnd/>
            <a:tailEnd/>
          </a:ln>
        </p:spPr>
        <p:txBody>
          <a:bodyPr/>
          <a:lstStyle/>
          <a:p>
            <a:pPr>
              <a:spcBef>
                <a:spcPct val="50000"/>
              </a:spcBef>
              <a:buFontTx/>
              <a:buChar char="•"/>
            </a:pPr>
            <a:endParaRPr lang="en-US"/>
          </a:p>
        </p:txBody>
      </p:sp>
      <p:sp>
        <p:nvSpPr>
          <p:cNvPr id="11272" name="AutoShape 4"/>
          <p:cNvSpPr>
            <a:spLocks noChangeArrowheads="1"/>
          </p:cNvSpPr>
          <p:nvPr/>
        </p:nvSpPr>
        <p:spPr bwMode="auto">
          <a:xfrm>
            <a:off x="20681950" y="2057400"/>
            <a:ext cx="1797050" cy="1690688"/>
          </a:xfrm>
          <a:prstGeom prst="roundRect">
            <a:avLst>
              <a:gd name="adj" fmla="val 16667"/>
            </a:avLst>
          </a:prstGeom>
          <a:noFill/>
          <a:ln w="9525">
            <a:solidFill>
              <a:srgbClr val="FFFF00"/>
            </a:solidFill>
            <a:round/>
            <a:headEnd/>
            <a:tailEnd/>
          </a:ln>
        </p:spPr>
        <p:txBody>
          <a:bodyPr/>
          <a:lstStyle/>
          <a:p>
            <a:pPr>
              <a:spcBef>
                <a:spcPct val="50000"/>
              </a:spcBef>
              <a:buFontTx/>
              <a:buChar char="•"/>
            </a:pPr>
            <a:endParaRPr lang="en-US"/>
          </a:p>
        </p:txBody>
      </p:sp>
      <p:sp>
        <p:nvSpPr>
          <p:cNvPr id="11273" name="Text Box 3"/>
          <p:cNvSpPr txBox="1">
            <a:spLocks noChangeArrowheads="1"/>
          </p:cNvSpPr>
          <p:nvPr/>
        </p:nvSpPr>
        <p:spPr bwMode="auto">
          <a:xfrm>
            <a:off x="22529800" y="3352800"/>
            <a:ext cx="1063625" cy="312738"/>
          </a:xfrm>
          <a:prstGeom prst="rect">
            <a:avLst/>
          </a:prstGeom>
          <a:noFill/>
          <a:ln w="9525">
            <a:noFill/>
            <a:miter lim="800000"/>
            <a:headEnd/>
            <a:tailEnd/>
          </a:ln>
        </p:spPr>
        <p:txBody>
          <a:bodyPr/>
          <a:lstStyle/>
          <a:p>
            <a:r>
              <a:rPr lang="en-US" sz="1400" b="1">
                <a:solidFill>
                  <a:srgbClr val="FFFF00"/>
                </a:solidFill>
                <a:latin typeface="Cambria" pitchFamily="18" charset="0"/>
                <a:ea typeface="Calibri" pitchFamily="34" charset="0"/>
                <a:cs typeface="Calibri" pitchFamily="34" charset="0"/>
              </a:rPr>
              <a:t>Connector</a:t>
            </a:r>
            <a:endParaRPr lang="en-US" b="1">
              <a:solidFill>
                <a:schemeClr val="tx1"/>
              </a:solidFill>
              <a:latin typeface="Arial" charset="0"/>
            </a:endParaRPr>
          </a:p>
        </p:txBody>
      </p:sp>
      <p:sp>
        <p:nvSpPr>
          <p:cNvPr id="11274" name="Text Box 2"/>
          <p:cNvSpPr txBox="1">
            <a:spLocks noChangeArrowheads="1"/>
          </p:cNvSpPr>
          <p:nvPr/>
        </p:nvSpPr>
        <p:spPr bwMode="auto">
          <a:xfrm>
            <a:off x="21031200" y="2811463"/>
            <a:ext cx="1497013" cy="312737"/>
          </a:xfrm>
          <a:prstGeom prst="rect">
            <a:avLst/>
          </a:prstGeom>
          <a:noFill/>
          <a:ln w="9525">
            <a:noFill/>
            <a:miter lim="800000"/>
            <a:headEnd/>
            <a:tailEnd/>
          </a:ln>
        </p:spPr>
        <p:txBody>
          <a:bodyPr/>
          <a:lstStyle/>
          <a:p>
            <a:r>
              <a:rPr lang="en-US" sz="1400" b="1">
                <a:solidFill>
                  <a:srgbClr val="FFFF00"/>
                </a:solidFill>
                <a:latin typeface="Cambria" pitchFamily="18" charset="0"/>
                <a:ea typeface="Calibri" pitchFamily="34" charset="0"/>
                <a:cs typeface="Calibri" pitchFamily="34" charset="0"/>
              </a:rPr>
              <a:t>Adult Tower</a:t>
            </a:r>
            <a:endParaRPr lang="en-US" b="1">
              <a:solidFill>
                <a:schemeClr val="tx1"/>
              </a:solidFill>
              <a:latin typeface="Arial" charset="0"/>
            </a:endParaRPr>
          </a:p>
        </p:txBody>
      </p:sp>
      <p:sp>
        <p:nvSpPr>
          <p:cNvPr id="11275" name="Text Box 1"/>
          <p:cNvSpPr txBox="1">
            <a:spLocks noChangeArrowheads="1"/>
          </p:cNvSpPr>
          <p:nvPr/>
        </p:nvSpPr>
        <p:spPr bwMode="auto">
          <a:xfrm>
            <a:off x="23663275" y="2655888"/>
            <a:ext cx="1787525" cy="312737"/>
          </a:xfrm>
          <a:prstGeom prst="rect">
            <a:avLst/>
          </a:prstGeom>
          <a:noFill/>
          <a:ln w="9525">
            <a:noFill/>
            <a:miter lim="800000"/>
            <a:headEnd/>
            <a:tailEnd/>
          </a:ln>
        </p:spPr>
        <p:txBody>
          <a:bodyPr/>
          <a:lstStyle/>
          <a:p>
            <a:r>
              <a:rPr lang="en-US" sz="1400" b="1">
                <a:solidFill>
                  <a:srgbClr val="FFFF00"/>
                </a:solidFill>
                <a:latin typeface="Cambria" pitchFamily="18" charset="0"/>
                <a:ea typeface="Calibri" pitchFamily="34" charset="0"/>
                <a:cs typeface="Calibri" pitchFamily="34" charset="0"/>
              </a:rPr>
              <a:t>Children’s Tower</a:t>
            </a:r>
            <a:endParaRPr lang="en-US" b="1">
              <a:solidFill>
                <a:schemeClr val="tx1"/>
              </a:solidFill>
              <a:latin typeface="Arial" charset="0"/>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296400" y="914400"/>
            <a:ext cx="8991600" cy="2169825"/>
          </a:xfrm>
          <a:prstGeom prst="rect">
            <a:avLst/>
          </a:prstGeom>
          <a:noFill/>
        </p:spPr>
        <p:txBody>
          <a:bodyPr wrap="square" rtlCol="0">
            <a:spAutoFit/>
          </a:bodyPr>
          <a:lstStyle/>
          <a:p>
            <a:pPr>
              <a:lnSpc>
                <a:spcPct val="90000"/>
              </a:lnSpc>
              <a:spcBef>
                <a:spcPct val="50000"/>
              </a:spcBef>
            </a:pPr>
            <a:r>
              <a:rPr lang="en-US" dirty="0" smtClean="0"/>
              <a:t>Johns Hopkins Hospital </a:t>
            </a:r>
          </a:p>
          <a:p>
            <a:pPr lvl="1">
              <a:lnSpc>
                <a:spcPct val="90000"/>
              </a:lnSpc>
              <a:spcBef>
                <a:spcPct val="50000"/>
              </a:spcBef>
              <a:buFontTx/>
              <a:buChar char="•"/>
            </a:pPr>
            <a:r>
              <a:rPr lang="en-US" dirty="0" smtClean="0"/>
              <a:t>Ranked #1 Hospital since 1992 by U.S. News &amp; World Report</a:t>
            </a:r>
          </a:p>
          <a:p>
            <a:pPr lvl="1">
              <a:lnSpc>
                <a:spcPct val="90000"/>
              </a:lnSpc>
              <a:spcBef>
                <a:spcPct val="50000"/>
              </a:spcBef>
              <a:buFontTx/>
              <a:buChar char="•"/>
            </a:pPr>
            <a:r>
              <a:rPr lang="en-US" dirty="0" smtClean="0"/>
              <a:t>Annual Operating Budget = $4.1 Billion (2007)</a:t>
            </a:r>
          </a:p>
          <a:p>
            <a:pPr lvl="1">
              <a:lnSpc>
                <a:spcPct val="90000"/>
              </a:lnSpc>
              <a:spcBef>
                <a:spcPct val="50000"/>
              </a:spcBef>
              <a:buFontTx/>
              <a:buChar char="•"/>
            </a:pPr>
            <a:r>
              <a:rPr lang="en-US" dirty="0" smtClean="0"/>
              <a:t>82,523 Admissions, 72,797 Surgeries, 205,034 ER Visits</a:t>
            </a:r>
          </a:p>
          <a:p>
            <a:pPr lvl="1">
              <a:lnSpc>
                <a:spcPct val="90000"/>
              </a:lnSpc>
              <a:spcBef>
                <a:spcPct val="50000"/>
              </a:spcBef>
              <a:buFontTx/>
              <a:buChar char="•"/>
            </a:pPr>
            <a:r>
              <a:rPr lang="en-US" dirty="0" smtClean="0"/>
              <a:t>4.2 Million Square Feet of Building Space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3970318"/>
          </a:xfrm>
          <a:prstGeom prst="rect">
            <a:avLst/>
          </a:prstGeom>
          <a:noFill/>
        </p:spPr>
        <p:txBody>
          <a:bodyPr wrap="square" rtlCol="0">
            <a:spAutoFit/>
          </a:bodyPr>
          <a:lstStyle/>
          <a:p>
            <a:pPr marL="342900" indent="-342900"/>
            <a:r>
              <a:rPr lang="en-US" dirty="0" smtClean="0"/>
              <a:t>11. On average, a chilled beam can produce 1,000 BTU/hr/ft of sensible cooling capacity.</a:t>
            </a:r>
          </a:p>
          <a:p>
            <a:pPr marL="342900" indent="-342900"/>
            <a:endParaRPr lang="en-US" dirty="0" smtClean="0"/>
          </a:p>
          <a:p>
            <a:pPr marL="342900" indent="-342900"/>
            <a:r>
              <a:rPr lang="en-US" dirty="0" smtClean="0"/>
              <a:t>12. Chilled Beam Size = 2,430 BTU/hr ÷ 1,000 BTU/hr/ft = 2.43 ft Chilled Beam ≈ 3 ft Chilled Beam</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4801314"/>
          </a:xfrm>
          <a:prstGeom prst="rect">
            <a:avLst/>
          </a:prstGeom>
          <a:noFill/>
        </p:spPr>
        <p:txBody>
          <a:bodyPr wrap="square" rtlCol="0">
            <a:spAutoFit/>
          </a:bodyPr>
          <a:lstStyle/>
          <a:p>
            <a:pPr marL="342900" indent="-342900"/>
            <a:r>
              <a:rPr lang="en-US" dirty="0" smtClean="0"/>
              <a:t>11. On average, a chilled beam can produce 1,000 BTU/hr/ft of sensible cooling capacity.</a:t>
            </a:r>
          </a:p>
          <a:p>
            <a:pPr marL="342900" indent="-342900"/>
            <a:endParaRPr lang="en-US" dirty="0" smtClean="0"/>
          </a:p>
          <a:p>
            <a:pPr marL="342900" indent="-342900"/>
            <a:r>
              <a:rPr lang="en-US" dirty="0" smtClean="0"/>
              <a:t>12. Chilled Beam Size = 2,430 BTU/hr ÷ 1,000 BTU/hr/ft = 2.43 ft Chilled Beam ≈ 3 ft Chilled Beam</a:t>
            </a:r>
          </a:p>
          <a:p>
            <a:pPr marL="342900" indent="-342900"/>
            <a:endParaRPr lang="en-US" dirty="0" smtClean="0"/>
          </a:p>
          <a:p>
            <a:pPr marL="342900" indent="-342900"/>
            <a:r>
              <a:rPr lang="en-US" dirty="0" smtClean="0"/>
              <a:t>13. Primary Air Reduction = 1 – (Primary Air CFM ÷ Total Current Supply CFM) </a:t>
            </a:r>
            <a:br>
              <a:rPr lang="en-US" dirty="0" smtClean="0"/>
            </a:br>
            <a:r>
              <a:rPr lang="en-US" dirty="0" smtClean="0"/>
              <a:t> 	                           = 1 – (150 CFM ÷ 300 CFM)</a:t>
            </a:r>
            <a:br>
              <a:rPr lang="en-US" dirty="0" smtClean="0"/>
            </a:br>
            <a:r>
              <a:rPr lang="en-US" dirty="0" smtClean="0"/>
              <a:t>                  	           = 50%</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62466" name="Picture 2"/>
          <p:cNvPicPr>
            <a:picLocks noChangeAspect="1" noChangeArrowheads="1"/>
          </p:cNvPicPr>
          <p:nvPr/>
        </p:nvPicPr>
        <p:blipFill>
          <a:blip r:embed="rId3"/>
          <a:srcRect t="27166" b="15691"/>
          <a:stretch>
            <a:fillRect/>
          </a:stretch>
        </p:blipFill>
        <p:spPr bwMode="auto">
          <a:xfrm>
            <a:off x="19517193" y="1524000"/>
            <a:ext cx="6695607" cy="3048000"/>
          </a:xfrm>
          <a:prstGeom prst="rect">
            <a:avLst/>
          </a:prstGeom>
          <a:noFill/>
          <a:ln w="9525">
            <a:noFill/>
            <a:miter lim="800000"/>
            <a:headEnd/>
            <a:tailEnd/>
          </a:ln>
          <a:effectLst/>
        </p:spPr>
      </p:pic>
      <p:sp>
        <p:nvSpPr>
          <p:cNvPr id="8" name="Rectangle 7"/>
          <p:cNvSpPr/>
          <p:nvPr/>
        </p:nvSpPr>
        <p:spPr bwMode="auto">
          <a:xfrm>
            <a:off x="24079200" y="35052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9" name="Rectangle 8"/>
          <p:cNvSpPr/>
          <p:nvPr/>
        </p:nvSpPr>
        <p:spPr bwMode="auto">
          <a:xfrm>
            <a:off x="24765000" y="3352800"/>
            <a:ext cx="6096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1" name="Rectangle 10"/>
          <p:cNvSpPr/>
          <p:nvPr/>
        </p:nvSpPr>
        <p:spPr bwMode="auto">
          <a:xfrm>
            <a:off x="25146000" y="25146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
        <p:nvSpPr>
          <p:cNvPr id="12" name="Rectangle 11"/>
          <p:cNvSpPr/>
          <p:nvPr/>
        </p:nvSpPr>
        <p:spPr bwMode="auto">
          <a:xfrm>
            <a:off x="20421600" y="2590800"/>
            <a:ext cx="838200" cy="609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bg1"/>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4247317"/>
          </a:xfrm>
          <a:prstGeom prst="rect">
            <a:avLst/>
          </a:prstGeom>
          <a:noFill/>
        </p:spPr>
        <p:txBody>
          <a:bodyPr wrap="square" rtlCol="0">
            <a:spAutoFit/>
          </a:bodyPr>
          <a:lstStyle/>
          <a:p>
            <a:pPr marL="342900" indent="-342900"/>
            <a:r>
              <a:rPr lang="en-US" u="sng" dirty="0" smtClean="0"/>
              <a:t>Typ. Office Space</a:t>
            </a:r>
          </a:p>
          <a:p>
            <a:pPr lvl="0">
              <a:buFont typeface="Arial" pitchFamily="34" charset="0"/>
              <a:buChar char="•"/>
            </a:pPr>
            <a:r>
              <a:rPr lang="en-US" dirty="0" smtClean="0"/>
              <a:t> Primary Air Reduction = </a:t>
            </a:r>
            <a:r>
              <a:rPr lang="en-US" dirty="0" smtClean="0">
                <a:solidFill>
                  <a:srgbClr val="FF0000"/>
                </a:solidFill>
              </a:rPr>
              <a:t>79%</a:t>
            </a:r>
          </a:p>
          <a:p>
            <a:pPr lvl="0">
              <a:buFont typeface="Arial" pitchFamily="34" charset="0"/>
              <a:buChar char="•"/>
            </a:pPr>
            <a:r>
              <a:rPr lang="en-US" dirty="0" smtClean="0"/>
              <a:t> Average Chilled Beam Size per Room = 5 ft</a:t>
            </a:r>
          </a:p>
          <a:p>
            <a:pPr lvl="0">
              <a:buFont typeface="Arial" pitchFamily="34" charset="0"/>
              <a:buChar char="•"/>
            </a:pPr>
            <a:r>
              <a:rPr lang="en-US" dirty="0" smtClean="0"/>
              <a:t> Total Cost of VAVs for Typical Area = $15,078 = $0.61/SF</a:t>
            </a:r>
          </a:p>
          <a:p>
            <a:pPr lvl="0">
              <a:buFont typeface="Arial" pitchFamily="34" charset="0"/>
              <a:buChar char="•"/>
            </a:pPr>
            <a:r>
              <a:rPr lang="en-US" dirty="0" smtClean="0"/>
              <a:t> Total Cost of Chilled Beams for Typical Area = $102,760 = $4.16/SF</a:t>
            </a:r>
          </a:p>
          <a:p>
            <a:pPr lvl="0">
              <a:buFont typeface="Arial" pitchFamily="34" charset="0"/>
              <a:buChar char="•"/>
            </a:pPr>
            <a:r>
              <a:rPr lang="en-US" dirty="0" smtClean="0"/>
              <a:t> Percent Increase of Chilled Beams over VAV Boxes = </a:t>
            </a:r>
            <a:r>
              <a:rPr lang="en-US" dirty="0" smtClean="0">
                <a:solidFill>
                  <a:srgbClr val="FF0000"/>
                </a:solidFill>
              </a:rPr>
              <a:t>682%</a:t>
            </a:r>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13" name="Picture 12" descr="ChilledBeamLoadsOffice.jpg"/>
          <p:cNvPicPr>
            <a:picLocks noChangeAspect="1"/>
          </p:cNvPicPr>
          <p:nvPr/>
        </p:nvPicPr>
        <p:blipFill>
          <a:blip r:embed="rId3"/>
          <a:srcRect l="19085" t="7778" r="18366" b="32222"/>
          <a:stretch>
            <a:fillRect/>
          </a:stretch>
        </p:blipFill>
        <p:spPr>
          <a:xfrm>
            <a:off x="19105033" y="381000"/>
            <a:ext cx="7488767" cy="4648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6463308"/>
          </a:xfrm>
          <a:prstGeom prst="rect">
            <a:avLst/>
          </a:prstGeom>
          <a:noFill/>
        </p:spPr>
        <p:txBody>
          <a:bodyPr wrap="square" rtlCol="0">
            <a:spAutoFit/>
          </a:bodyPr>
          <a:lstStyle/>
          <a:p>
            <a:pPr marL="342900" indent="-342900"/>
            <a:r>
              <a:rPr lang="en-US" u="sng" dirty="0" smtClean="0"/>
              <a:t>Typ. Office Space</a:t>
            </a:r>
          </a:p>
          <a:p>
            <a:pPr lvl="0">
              <a:buFont typeface="Arial" pitchFamily="34" charset="0"/>
              <a:buChar char="•"/>
            </a:pPr>
            <a:r>
              <a:rPr lang="en-US" dirty="0" smtClean="0"/>
              <a:t> Primary Air Reduction = </a:t>
            </a:r>
            <a:r>
              <a:rPr lang="en-US" dirty="0" smtClean="0">
                <a:solidFill>
                  <a:srgbClr val="FF0000"/>
                </a:solidFill>
              </a:rPr>
              <a:t>79%</a:t>
            </a:r>
          </a:p>
          <a:p>
            <a:pPr lvl="0">
              <a:buFont typeface="Arial" pitchFamily="34" charset="0"/>
              <a:buChar char="•"/>
            </a:pPr>
            <a:r>
              <a:rPr lang="en-US" dirty="0" smtClean="0"/>
              <a:t> Average Chilled Beam Size per Room = 5 ft</a:t>
            </a:r>
          </a:p>
          <a:p>
            <a:pPr lvl="0">
              <a:buFont typeface="Arial" pitchFamily="34" charset="0"/>
              <a:buChar char="•"/>
            </a:pPr>
            <a:r>
              <a:rPr lang="en-US" dirty="0" smtClean="0"/>
              <a:t> Total Cost of VAVs for Typical Area = $15,078 = $0.61/SF</a:t>
            </a:r>
          </a:p>
          <a:p>
            <a:pPr lvl="0">
              <a:buFont typeface="Arial" pitchFamily="34" charset="0"/>
              <a:buChar char="•"/>
            </a:pPr>
            <a:r>
              <a:rPr lang="en-US" dirty="0" smtClean="0"/>
              <a:t> Total Cost of Chilled Beams for Typical Area = $102,760 = $4.16/SF</a:t>
            </a:r>
          </a:p>
          <a:p>
            <a:pPr lvl="0">
              <a:buFont typeface="Arial" pitchFamily="34" charset="0"/>
              <a:buChar char="•"/>
            </a:pPr>
            <a:r>
              <a:rPr lang="en-US" dirty="0" smtClean="0"/>
              <a:t> Percent Increase of Chilled Beams over VAV Boxes = </a:t>
            </a:r>
            <a:r>
              <a:rPr lang="en-US" dirty="0" smtClean="0">
                <a:solidFill>
                  <a:srgbClr val="FF0000"/>
                </a:solidFill>
              </a:rPr>
              <a:t>682%</a:t>
            </a:r>
          </a:p>
          <a:p>
            <a:pPr lvl="0">
              <a:buFont typeface="Arial" pitchFamily="34" charset="0"/>
              <a:buChar char="•"/>
            </a:pPr>
            <a:endParaRPr lang="en-US" dirty="0" smtClean="0">
              <a:solidFill>
                <a:srgbClr val="FF0000"/>
              </a:solidFill>
            </a:endParaRPr>
          </a:p>
          <a:p>
            <a:pPr lvl="0"/>
            <a:r>
              <a:rPr lang="en-US" u="sng" dirty="0" smtClean="0"/>
              <a:t>Typ. Patient Rooms</a:t>
            </a:r>
          </a:p>
          <a:p>
            <a:pPr lvl="0">
              <a:buFont typeface="Arial" pitchFamily="34" charset="0"/>
              <a:buChar char="•"/>
            </a:pPr>
            <a:r>
              <a:rPr lang="en-US" dirty="0" smtClean="0"/>
              <a:t> Primary Air Reduction = </a:t>
            </a:r>
            <a:r>
              <a:rPr lang="en-US" dirty="0" smtClean="0">
                <a:solidFill>
                  <a:srgbClr val="FF0000"/>
                </a:solidFill>
              </a:rPr>
              <a:t>74%</a:t>
            </a:r>
          </a:p>
          <a:p>
            <a:pPr lvl="0">
              <a:buFont typeface="Arial" pitchFamily="34" charset="0"/>
              <a:buChar char="•"/>
            </a:pPr>
            <a:r>
              <a:rPr lang="en-US" dirty="0" smtClean="0"/>
              <a:t> Average Chilled Beam Size per Room = 6 ft</a:t>
            </a:r>
          </a:p>
          <a:p>
            <a:pPr lvl="0">
              <a:buFont typeface="Arial" pitchFamily="34" charset="0"/>
              <a:buChar char="•"/>
            </a:pPr>
            <a:r>
              <a:rPr lang="en-US" dirty="0" smtClean="0"/>
              <a:t> Total Cost of VAVs for Typical Area = $6,854 = $0.48/SF</a:t>
            </a:r>
          </a:p>
          <a:p>
            <a:pPr lvl="0">
              <a:buFont typeface="Arial" pitchFamily="34" charset="0"/>
              <a:buChar char="•"/>
            </a:pPr>
            <a:r>
              <a:rPr lang="en-US" dirty="0" smtClean="0"/>
              <a:t> Total Cost of Chilled Beams for Typical Area = $49,280 = $3.46/SF</a:t>
            </a:r>
          </a:p>
          <a:p>
            <a:pPr lvl="0">
              <a:buFont typeface="Arial" pitchFamily="34" charset="0"/>
              <a:buChar char="•"/>
            </a:pPr>
            <a:r>
              <a:rPr lang="en-US" dirty="0" smtClean="0"/>
              <a:t> Percent Increase of Chilled Beams over VAV Boxes = </a:t>
            </a:r>
            <a:r>
              <a:rPr lang="en-US" dirty="0" smtClean="0">
                <a:solidFill>
                  <a:srgbClr val="FF0000"/>
                </a:solidFill>
              </a:rPr>
              <a:t>719%</a:t>
            </a:r>
          </a:p>
          <a:p>
            <a:pPr lvl="0"/>
            <a:endParaRPr lang="en-US" u="sng"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pic>
        <p:nvPicPr>
          <p:cNvPr id="7" name="Picture 6" descr="ChilledBeamLoadsPatient.jpg"/>
          <p:cNvPicPr>
            <a:picLocks noChangeAspect="1"/>
          </p:cNvPicPr>
          <p:nvPr/>
        </p:nvPicPr>
        <p:blipFill>
          <a:blip r:embed="rId3"/>
          <a:srcRect l="11888" t="7778" r="11888" b="48889"/>
          <a:stretch>
            <a:fillRect/>
          </a:stretch>
        </p:blipFill>
        <p:spPr>
          <a:xfrm>
            <a:off x="18821400" y="1066800"/>
            <a:ext cx="8077200" cy="29718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3416320"/>
          </a:xfrm>
          <a:prstGeom prst="rect">
            <a:avLst/>
          </a:prstGeom>
          <a:noFill/>
        </p:spPr>
        <p:txBody>
          <a:bodyPr wrap="square" rtlCol="0">
            <a:spAutoFit/>
          </a:bodyPr>
          <a:lstStyle/>
          <a:p>
            <a:pPr marL="342900" indent="-342900"/>
            <a:r>
              <a:rPr lang="en-US" u="sng" dirty="0" smtClean="0"/>
              <a:t>Cost Impact</a:t>
            </a:r>
          </a:p>
          <a:p>
            <a:pPr lvl="0">
              <a:buFont typeface="Arial" pitchFamily="34" charset="0"/>
              <a:buChar char="•"/>
            </a:pPr>
            <a:r>
              <a:rPr lang="en-US" dirty="0" smtClean="0"/>
              <a:t> Total HVAC Cost</a:t>
            </a:r>
          </a:p>
          <a:p>
            <a:pPr lvl="0">
              <a:buFont typeface="Arial" pitchFamily="34" charset="0"/>
              <a:buChar char="•"/>
            </a:pPr>
            <a:r>
              <a:rPr lang="en-US" dirty="0" smtClean="0"/>
              <a:t> Break-down Material and Labor</a:t>
            </a:r>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graphicFrame>
        <p:nvGraphicFramePr>
          <p:cNvPr id="8" name="Table 7"/>
          <p:cNvGraphicFramePr>
            <a:graphicFrameLocks noGrp="1"/>
          </p:cNvGraphicFramePr>
          <p:nvPr/>
        </p:nvGraphicFramePr>
        <p:xfrm>
          <a:off x="19546588" y="762000"/>
          <a:ext cx="6590012" cy="4038606"/>
        </p:xfrm>
        <a:graphic>
          <a:graphicData uri="http://schemas.openxmlformats.org/drawingml/2006/table">
            <a:tbl>
              <a:tblPr/>
              <a:tblGrid>
                <a:gridCol w="2008003"/>
                <a:gridCol w="1222263"/>
                <a:gridCol w="1313398"/>
                <a:gridCol w="1317768"/>
                <a:gridCol w="728580"/>
              </a:tblGrid>
              <a:tr h="224367">
                <a:tc>
                  <a:txBody>
                    <a:bodyPr/>
                    <a:lstStyle/>
                    <a:p>
                      <a:pPr marL="0" marR="0">
                        <a:lnSpc>
                          <a:spcPct val="115000"/>
                        </a:lnSpc>
                        <a:spcBef>
                          <a:spcPts val="0"/>
                        </a:spcBef>
                        <a:spcAft>
                          <a:spcPts val="0"/>
                        </a:spcAft>
                      </a:pPr>
                      <a:r>
                        <a:rPr lang="en-US" sz="1000" b="1" dirty="0">
                          <a:solidFill>
                            <a:srgbClr val="FFFFFF"/>
                          </a:solidFill>
                          <a:latin typeface="Cambria"/>
                          <a:ea typeface="Calibri"/>
                          <a:cs typeface="Times New Roman"/>
                        </a:rPr>
                        <a:t>Description</a:t>
                      </a:r>
                      <a:endParaRPr lang="en-US" sz="900" dirty="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dirty="0">
                          <a:solidFill>
                            <a:srgbClr val="FFFFFF"/>
                          </a:solidFill>
                          <a:latin typeface="Cambria"/>
                          <a:ea typeface="Calibri"/>
                          <a:cs typeface="Times New Roman"/>
                        </a:rPr>
                        <a:t>Material</a:t>
                      </a:r>
                      <a:endParaRPr lang="en-US" sz="900" dirty="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a:solidFill>
                            <a:srgbClr val="FFFFFF"/>
                          </a:solidFill>
                          <a:latin typeface="Cambria"/>
                          <a:ea typeface="Calibri"/>
                          <a:cs typeface="Times New Roman"/>
                        </a:rPr>
                        <a:t>Labor</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a:solidFill>
                            <a:srgbClr val="FFFFFF"/>
                          </a:solidFill>
                          <a:latin typeface="Cambria"/>
                          <a:ea typeface="Calibri"/>
                          <a:cs typeface="Times New Roman"/>
                        </a:rPr>
                        <a:t>Total</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dirty="0">
                          <a:solidFill>
                            <a:srgbClr val="FFFFFF"/>
                          </a:solidFill>
                          <a:latin typeface="Cambria"/>
                          <a:ea typeface="Calibri"/>
                          <a:cs typeface="Times New Roman"/>
                        </a:rPr>
                        <a:t>% Total</a:t>
                      </a:r>
                      <a:endParaRPr lang="en-US" sz="900" dirty="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Variable Frequency Drives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$1,019,375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$168,125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$1,187,500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1.5</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Hydronic Pump Package</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$159,283</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$85,702</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$244,985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0.3</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Condensate Pump Sets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$31,035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mbria"/>
                          <a:ea typeface="Calibri"/>
                          <a:cs typeface="Times New Roman"/>
                        </a:rPr>
                        <a:t>$10,813</a:t>
                      </a:r>
                      <a:endParaRPr lang="en-US" sz="900" dirty="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$41,848</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0.1</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Steam Specialties </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$537,011</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mbria"/>
                          <a:ea typeface="Calibri"/>
                          <a:cs typeface="Times New Roman"/>
                        </a:rPr>
                        <a:t>$388,896</a:t>
                      </a:r>
                      <a:endParaRPr lang="en-US" sz="900" dirty="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dirty="0">
                          <a:latin typeface="Cambria"/>
                          <a:ea typeface="Calibri"/>
                          <a:cs typeface="Times New Roman"/>
                        </a:rPr>
                        <a:t>$925,907</a:t>
                      </a:r>
                      <a:endParaRPr lang="en-US" sz="900" dirty="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1.2</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VAV Boxes &amp; Terminals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$760,743</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$267,290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$1,028,033</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1.3</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Fans &amp; Accessories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$503,782</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$95,602</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$599,384</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0.8</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Clean Steam Generators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$134,086</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$29,446</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$163,520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0.2</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Duct Humidifiers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$41,002</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$8,398</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$49,400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0.1</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Custom AHUs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$5,772,000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$1,628,000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$7,400,000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9.3</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Ductwork</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$15,368,723</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$23,053,085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$38,421,808</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48.4</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Controls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$3,591,315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$1,933,785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$5,525,100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7.0</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Mechanical Insulation</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$1,320,602</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$1,980,904</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$3,301,506</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4.2</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Test &amp; Balance</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$725,000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$725,000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0.9</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Chilled Water Piping</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$3,366,041</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$1,891,780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$5,257,821</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6.6</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Heating Hot Water Piping</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$4,883,147</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$6,600,553</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$11,483,700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14.5</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a:latin typeface="Cambria"/>
                          <a:ea typeface="Calibri"/>
                          <a:cs typeface="Times New Roman"/>
                        </a:rPr>
                        <a:t>Steam &amp; Condensate Piping</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$1,312,869</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$1,776,589</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$3,089,458</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3.9</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24367">
                <a:tc>
                  <a:txBody>
                    <a:bodyPr/>
                    <a:lstStyle/>
                    <a:p>
                      <a:pPr marL="0" marR="0">
                        <a:lnSpc>
                          <a:spcPct val="115000"/>
                        </a:lnSpc>
                        <a:spcBef>
                          <a:spcPts val="0"/>
                        </a:spcBef>
                        <a:spcAft>
                          <a:spcPts val="0"/>
                        </a:spcAft>
                      </a:pPr>
                      <a:r>
                        <a:rPr lang="en-US" sz="1000" b="1">
                          <a:latin typeface="Cambria"/>
                          <a:ea typeface="Calibri"/>
                          <a:cs typeface="Times New Roman"/>
                        </a:rPr>
                        <a:t>Grand Total</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a:latin typeface="Cambria"/>
                          <a:ea typeface="Calibri"/>
                          <a:cs typeface="Times New Roman"/>
                        </a:rPr>
                        <a:t>$38,801,014</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a:latin typeface="Cambria"/>
                          <a:ea typeface="Calibri"/>
                          <a:cs typeface="Times New Roman"/>
                        </a:rPr>
                        <a:t>$40,643,956</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a:latin typeface="Cambria"/>
                          <a:ea typeface="Calibri"/>
                          <a:cs typeface="Times New Roman"/>
                        </a:rPr>
                        <a:t>$79,444,970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latin typeface="Cambria"/>
                          <a:ea typeface="Calibri"/>
                          <a:cs typeface="Times New Roman"/>
                        </a:rPr>
                        <a:t>100</a:t>
                      </a:r>
                      <a:endParaRPr lang="en-US" sz="900" dirty="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21717000" y="381000"/>
            <a:ext cx="2362200" cy="338554"/>
          </a:xfrm>
          <a:prstGeom prst="rect">
            <a:avLst/>
          </a:prstGeom>
          <a:noFill/>
        </p:spPr>
        <p:txBody>
          <a:bodyPr wrap="square" rtlCol="0">
            <a:spAutoFit/>
          </a:bodyPr>
          <a:lstStyle/>
          <a:p>
            <a:r>
              <a:rPr lang="en-US" sz="1600" dirty="0" smtClean="0"/>
              <a:t>Total Project HVAC Cost</a:t>
            </a:r>
            <a:endParaRPr 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4524315"/>
          </a:xfrm>
          <a:prstGeom prst="rect">
            <a:avLst/>
          </a:prstGeom>
          <a:noFill/>
        </p:spPr>
        <p:txBody>
          <a:bodyPr wrap="square" rtlCol="0">
            <a:spAutoFit/>
          </a:bodyPr>
          <a:lstStyle/>
          <a:p>
            <a:pPr marL="342900" indent="-342900"/>
            <a:r>
              <a:rPr lang="en-US" u="sng" dirty="0" smtClean="0"/>
              <a:t>Cost Impact</a:t>
            </a:r>
          </a:p>
          <a:p>
            <a:pPr lvl="0">
              <a:buFont typeface="Arial" pitchFamily="34" charset="0"/>
              <a:buChar char="•"/>
            </a:pPr>
            <a:r>
              <a:rPr lang="en-US" dirty="0" smtClean="0"/>
              <a:t> Total HVAC Cost</a:t>
            </a:r>
          </a:p>
          <a:p>
            <a:pPr lvl="0">
              <a:buFont typeface="Arial" pitchFamily="34" charset="0"/>
              <a:buChar char="•"/>
            </a:pPr>
            <a:r>
              <a:rPr lang="en-US" dirty="0" smtClean="0"/>
              <a:t> Break-down Material and Labor</a:t>
            </a:r>
          </a:p>
          <a:p>
            <a:pPr lvl="0">
              <a:buFont typeface="Arial" pitchFamily="34" charset="0"/>
              <a:buChar char="•"/>
            </a:pPr>
            <a:r>
              <a:rPr lang="en-US" dirty="0" smtClean="0"/>
              <a:t> Non-Invasive Space HVAC Cost</a:t>
            </a:r>
          </a:p>
          <a:p>
            <a:pPr lvl="1">
              <a:buFont typeface="Arial" pitchFamily="34" charset="0"/>
              <a:buChar char="•"/>
            </a:pPr>
            <a:r>
              <a:rPr lang="en-US" dirty="0" smtClean="0"/>
              <a:t> 60% of Total Building Area Non-Invasive Space</a:t>
            </a:r>
          </a:p>
          <a:p>
            <a:pPr lvl="1">
              <a:buFont typeface="Arial" pitchFamily="34" charset="0"/>
              <a:buChar char="•"/>
            </a:pPr>
            <a:r>
              <a:rPr lang="en-US" dirty="0" smtClean="0"/>
              <a:t> Assume 25% Extra Cost for Invasive Space</a:t>
            </a:r>
          </a:p>
          <a:p>
            <a:pPr lvl="1">
              <a:buFont typeface="Arial" pitchFamily="34" charset="0"/>
              <a:buChar char="•"/>
            </a:pPr>
            <a:r>
              <a:rPr lang="en-US" dirty="0" smtClean="0"/>
              <a:t> 50% of Total HVAC Cost is for Non-Invasive Space</a:t>
            </a:r>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graphicFrame>
        <p:nvGraphicFramePr>
          <p:cNvPr id="7" name="Table 6"/>
          <p:cNvGraphicFramePr>
            <a:graphicFrameLocks noGrp="1"/>
          </p:cNvGraphicFramePr>
          <p:nvPr/>
        </p:nvGraphicFramePr>
        <p:xfrm>
          <a:off x="19583400" y="685800"/>
          <a:ext cx="6629401" cy="3962394"/>
        </p:xfrm>
        <a:graphic>
          <a:graphicData uri="http://schemas.openxmlformats.org/drawingml/2006/table">
            <a:tbl>
              <a:tblPr/>
              <a:tblGrid>
                <a:gridCol w="1870672"/>
                <a:gridCol w="1258054"/>
                <a:gridCol w="1312753"/>
                <a:gridCol w="1312753"/>
                <a:gridCol w="875169"/>
              </a:tblGrid>
              <a:tr h="208547">
                <a:tc>
                  <a:txBody>
                    <a:bodyPr/>
                    <a:lstStyle/>
                    <a:p>
                      <a:pPr marL="0" marR="0">
                        <a:lnSpc>
                          <a:spcPct val="115000"/>
                        </a:lnSpc>
                        <a:spcBef>
                          <a:spcPts val="0"/>
                        </a:spcBef>
                        <a:spcAft>
                          <a:spcPts val="0"/>
                        </a:spcAft>
                      </a:pPr>
                      <a:r>
                        <a:rPr lang="en-US" sz="1000" b="1" dirty="0">
                          <a:solidFill>
                            <a:srgbClr val="FFFFFF"/>
                          </a:solidFill>
                          <a:latin typeface="Cambria"/>
                          <a:ea typeface="Calibri"/>
                          <a:cs typeface="Times New Roman"/>
                        </a:rPr>
                        <a:t>Description</a:t>
                      </a:r>
                      <a:endParaRPr lang="en-US" sz="900" dirty="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a:solidFill>
                            <a:srgbClr val="FFFFFF"/>
                          </a:solidFill>
                          <a:latin typeface="Cambria"/>
                          <a:ea typeface="Calibri"/>
                          <a:cs typeface="Times New Roman"/>
                        </a:rPr>
                        <a:t>Material</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a:solidFill>
                            <a:srgbClr val="FFFFFF"/>
                          </a:solidFill>
                          <a:latin typeface="Cambria"/>
                          <a:ea typeface="Calibri"/>
                          <a:cs typeface="Times New Roman"/>
                        </a:rPr>
                        <a:t>Labor</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a:solidFill>
                            <a:srgbClr val="FFFFFF"/>
                          </a:solidFill>
                          <a:latin typeface="Cambria"/>
                          <a:ea typeface="Calibri"/>
                          <a:cs typeface="Times New Roman"/>
                        </a:rPr>
                        <a:t>Total</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000" b="1" dirty="0">
                          <a:solidFill>
                            <a:srgbClr val="FFFFFF"/>
                          </a:solidFill>
                          <a:latin typeface="Cambria"/>
                          <a:ea typeface="Calibri"/>
                          <a:cs typeface="Times New Roman"/>
                        </a:rPr>
                        <a:t>% Total</a:t>
                      </a:r>
                      <a:endParaRPr lang="en-US" sz="900" dirty="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0070C0"/>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Variable Frequency Drives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$509,688</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$84,063</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$593,750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1.5</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Hydronic Pump Package</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$79,642</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$42,851</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$122,493</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0.3</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Condensate Pump Sets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$15,518</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$5,407</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$20,924</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0.1</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Steam Specialties </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$268,506</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$194,448</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$462,965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1.2</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VAV Boxes &amp; Terminals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$380,372</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$133,645</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$514,017</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1.3</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Fans &amp; Accessories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$251,891</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$47,801</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$299,692</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0.8</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Clean Steam Generators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$67,043</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$14,723</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$81,760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0.2</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Duct Humidifiers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$20,501</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$4,199</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$24,700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0.1</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Custom AHUs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$2,886,000</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$814,000</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$3,700,000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9.3</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Ductwork</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$7,684,362</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$11,526,543</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$19,210,904</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48.4</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Controls</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$1,795,658</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$966,893</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$2,762,550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7.0</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Mechanical Insulation</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$660,301</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$990,452</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$1,650,753</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4.2</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Test &amp; Balance</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$362,500</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$362,500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0.9</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Chilled Water Piping</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$1,683,021</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$945,890</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$2,628,911</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6.6</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a:latin typeface="Cambria"/>
                          <a:ea typeface="Calibri"/>
                          <a:cs typeface="Times New Roman"/>
                        </a:rPr>
                        <a:t>Heating Hot Water Piping</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$2,441,574</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$3,300,277</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$5,741,850</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14.5</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417095">
                <a:tc>
                  <a:txBody>
                    <a:bodyPr/>
                    <a:lstStyle/>
                    <a:p>
                      <a:pPr marL="0" marR="0">
                        <a:lnSpc>
                          <a:spcPct val="115000"/>
                        </a:lnSpc>
                        <a:spcBef>
                          <a:spcPts val="0"/>
                        </a:spcBef>
                        <a:spcAft>
                          <a:spcPts val="0"/>
                        </a:spcAft>
                      </a:pPr>
                      <a:r>
                        <a:rPr lang="en-US" sz="1000">
                          <a:latin typeface="Cambria"/>
                          <a:ea typeface="Calibri"/>
                          <a:cs typeface="Times New Roman"/>
                        </a:rPr>
                        <a:t>Steam &amp; Condensate Piping</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$656,435</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Arial"/>
                        </a:rPr>
                        <a:t>$888,295</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$1,544,729</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a:latin typeface="Cambria"/>
                          <a:ea typeface="Calibri"/>
                          <a:cs typeface="Times New Roman"/>
                        </a:rPr>
                        <a:t>3.9</a:t>
                      </a:r>
                      <a:endParaRPr lang="en-US" sz="90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r h="208547">
                <a:tc>
                  <a:txBody>
                    <a:bodyPr/>
                    <a:lstStyle/>
                    <a:p>
                      <a:pPr marL="0" marR="0">
                        <a:lnSpc>
                          <a:spcPct val="115000"/>
                        </a:lnSpc>
                        <a:spcBef>
                          <a:spcPts val="0"/>
                        </a:spcBef>
                        <a:spcAft>
                          <a:spcPts val="0"/>
                        </a:spcAft>
                      </a:pPr>
                      <a:r>
                        <a:rPr lang="en-US" sz="1000" b="1">
                          <a:latin typeface="Cambria"/>
                          <a:ea typeface="Calibri"/>
                          <a:cs typeface="Times New Roman"/>
                        </a:rPr>
                        <a:t>Grand Total</a:t>
                      </a:r>
                      <a:endParaRPr lang="en-US" sz="900">
                        <a:latin typeface="Calibri"/>
                        <a:ea typeface="Calibri"/>
                        <a:cs typeface="Times New Roman"/>
                      </a:endParaRPr>
                    </a:p>
                  </a:txBody>
                  <a:tcPr marL="55217" marR="55217"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a:latin typeface="Cambria"/>
                          <a:ea typeface="Calibri"/>
                          <a:cs typeface="Arial"/>
                        </a:rPr>
                        <a:t>$19,400,507</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a:latin typeface="Cambria"/>
                          <a:ea typeface="Calibri"/>
                          <a:cs typeface="Arial"/>
                        </a:rPr>
                        <a:t>$20,321,978</a:t>
                      </a:r>
                      <a:endParaRPr lang="en-US" sz="900">
                        <a:latin typeface="Calibri"/>
                        <a:ea typeface="Calibri"/>
                        <a:cs typeface="Times New Roman"/>
                      </a:endParaRPr>
                    </a:p>
                  </a:txBody>
                  <a:tcPr marL="55217" marR="55217"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a:latin typeface="Cambria"/>
                          <a:ea typeface="Calibri"/>
                          <a:cs typeface="Times New Roman"/>
                        </a:rPr>
                        <a:t>$39,722,485</a:t>
                      </a:r>
                      <a:endParaRPr lang="en-US" sz="900">
                        <a:latin typeface="Calibri"/>
                        <a:ea typeface="Calibri"/>
                        <a:cs typeface="Times New Roman"/>
                      </a:endParaRPr>
                    </a:p>
                  </a:txBody>
                  <a:tcPr marL="55217" marR="55217"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latin typeface="Cambria"/>
                          <a:ea typeface="Calibri"/>
                          <a:cs typeface="Times New Roman"/>
                        </a:rPr>
                        <a:t>100</a:t>
                      </a:r>
                      <a:endParaRPr lang="en-US" sz="900" dirty="0">
                        <a:latin typeface="Calibri"/>
                        <a:ea typeface="Calibri"/>
                        <a:cs typeface="Times New Roman"/>
                      </a:endParaRPr>
                    </a:p>
                  </a:txBody>
                  <a:tcPr marL="55217" marR="55217"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21717000" y="381000"/>
            <a:ext cx="2362200" cy="338554"/>
          </a:xfrm>
          <a:prstGeom prst="rect">
            <a:avLst/>
          </a:prstGeom>
          <a:noFill/>
        </p:spPr>
        <p:txBody>
          <a:bodyPr wrap="square" rtlCol="0">
            <a:spAutoFit/>
          </a:bodyPr>
          <a:lstStyle/>
          <a:p>
            <a:r>
              <a:rPr lang="en-US" sz="1600" dirty="0" smtClean="0"/>
              <a:t>Non-Invasive HVAC Cost</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1062097"/>
            <a:ext cx="8839200" cy="5632311"/>
          </a:xfrm>
          <a:prstGeom prst="rect">
            <a:avLst/>
          </a:prstGeom>
          <a:noFill/>
        </p:spPr>
        <p:txBody>
          <a:bodyPr wrap="square" rtlCol="0">
            <a:spAutoFit/>
          </a:bodyPr>
          <a:lstStyle/>
          <a:p>
            <a:pPr marL="342900" indent="-342900"/>
            <a:r>
              <a:rPr lang="en-US" u="sng" dirty="0" smtClean="0"/>
              <a:t>Ductwork</a:t>
            </a:r>
          </a:p>
          <a:p>
            <a:pPr marL="342900" indent="-342900">
              <a:buFont typeface="Arial" pitchFamily="34" charset="0"/>
              <a:buChar char="•"/>
            </a:pPr>
            <a:r>
              <a:rPr lang="en-US" dirty="0" smtClean="0"/>
              <a:t>75% Reduction in Cross-Section</a:t>
            </a:r>
          </a:p>
          <a:p>
            <a:pPr marL="342900" indent="-342900">
              <a:buFont typeface="Arial" pitchFamily="34" charset="0"/>
              <a:buChar char="•"/>
            </a:pPr>
            <a:r>
              <a:rPr lang="en-US" dirty="0" smtClean="0"/>
              <a:t>50% Reduction in Area =&gt; Material</a:t>
            </a:r>
          </a:p>
          <a:p>
            <a:pPr marL="342900" indent="-342900">
              <a:buFont typeface="Arial" pitchFamily="34" charset="0"/>
              <a:buChar char="•"/>
            </a:pPr>
            <a:r>
              <a:rPr lang="en-US" dirty="0" smtClean="0"/>
              <a:t>30% Savings in Labor </a:t>
            </a:r>
          </a:p>
          <a:p>
            <a:pPr marL="342900" indent="-342900">
              <a:buFont typeface="Arial" pitchFamily="34" charset="0"/>
              <a:buChar char="•"/>
            </a:pPr>
            <a:endParaRPr lang="en-US" dirty="0" smtClean="0"/>
          </a:p>
          <a:p>
            <a:r>
              <a:rPr lang="en-US" dirty="0" smtClean="0"/>
              <a:t>Material Cost Savings = $7,684,362 x 0.5 = $3,842,181</a:t>
            </a:r>
          </a:p>
          <a:p>
            <a:r>
              <a:rPr lang="en-US" dirty="0" smtClean="0"/>
              <a:t>Labor Cost Savings = $11,526,543 x 0.7 = $8,068,580 </a:t>
            </a:r>
          </a:p>
          <a:p>
            <a:endParaRPr lang="en-US" b="1" dirty="0" smtClean="0"/>
          </a:p>
          <a:p>
            <a:r>
              <a:rPr lang="en-US" dirty="0" smtClean="0"/>
              <a:t>Total Ductwork Cost = </a:t>
            </a:r>
            <a:r>
              <a:rPr lang="en-US" b="1" dirty="0" smtClean="0"/>
              <a:t>$11,910,761</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
        <p:nvSpPr>
          <p:cNvPr id="106498" name="Rectangle 2"/>
          <p:cNvSpPr>
            <a:spLocks noChangeArrowheads="1"/>
          </p:cNvSpPr>
          <p:nvPr/>
        </p:nvSpPr>
        <p:spPr bwMode="auto">
          <a:xfrm>
            <a:off x="20878800" y="1981200"/>
            <a:ext cx="1828800" cy="1828800"/>
          </a:xfrm>
          <a:prstGeom prst="rect">
            <a:avLst/>
          </a:prstGeom>
          <a:no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99" name="Rectangle 3"/>
          <p:cNvSpPr>
            <a:spLocks noChangeArrowheads="1"/>
          </p:cNvSpPr>
          <p:nvPr/>
        </p:nvSpPr>
        <p:spPr bwMode="auto">
          <a:xfrm>
            <a:off x="23412450" y="2374900"/>
            <a:ext cx="914400" cy="914400"/>
          </a:xfrm>
          <a:prstGeom prst="rect">
            <a:avLst/>
          </a:prstGeom>
          <a:no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00" name="Text Box 4"/>
          <p:cNvSpPr txBox="1">
            <a:spLocks noChangeArrowheads="1"/>
          </p:cNvSpPr>
          <p:nvPr/>
        </p:nvSpPr>
        <p:spPr bwMode="auto">
          <a:xfrm>
            <a:off x="21597938" y="1762125"/>
            <a:ext cx="447675" cy="27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effectLst/>
                <a:latin typeface="Calibri" pitchFamily="34" charset="0"/>
              </a:rPr>
              <a:t>10”</a:t>
            </a:r>
            <a:endParaRPr kumimoji="0" lang="en-US" sz="1800" b="0" i="0" u="none" strike="noStrike" cap="none" normalizeH="0" baseline="0" smtClean="0">
              <a:ln>
                <a:noFill/>
              </a:ln>
              <a:effectLst/>
              <a:latin typeface="Arial" pitchFamily="34" charset="0"/>
            </a:endParaRPr>
          </a:p>
        </p:txBody>
      </p:sp>
      <p:sp>
        <p:nvSpPr>
          <p:cNvPr id="106501" name="Text Box 5"/>
          <p:cNvSpPr txBox="1">
            <a:spLocks noChangeArrowheads="1"/>
          </p:cNvSpPr>
          <p:nvPr/>
        </p:nvSpPr>
        <p:spPr bwMode="auto">
          <a:xfrm>
            <a:off x="20574000" y="2743200"/>
            <a:ext cx="4476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effectLst/>
                <a:latin typeface="Calibri" pitchFamily="34" charset="0"/>
              </a:rPr>
              <a:t>10”</a:t>
            </a:r>
            <a:endParaRPr kumimoji="0" lang="en-US" sz="1800" b="0" i="0" u="none" strike="noStrike" cap="none" normalizeH="0" baseline="0" dirty="0" smtClean="0">
              <a:ln>
                <a:noFill/>
              </a:ln>
              <a:effectLst/>
              <a:latin typeface="Arial" pitchFamily="34" charset="0"/>
            </a:endParaRPr>
          </a:p>
        </p:txBody>
      </p:sp>
      <p:sp>
        <p:nvSpPr>
          <p:cNvPr id="106502" name="Text Box 6"/>
          <p:cNvSpPr txBox="1">
            <a:spLocks noChangeArrowheads="1"/>
          </p:cNvSpPr>
          <p:nvPr/>
        </p:nvSpPr>
        <p:spPr bwMode="auto">
          <a:xfrm>
            <a:off x="21202650" y="2638425"/>
            <a:ext cx="1281113" cy="90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effectLst/>
                <a:latin typeface="Calibri" pitchFamily="34" charset="0"/>
              </a:rPr>
              <a:t>Cross </a:t>
            </a:r>
            <a:br>
              <a:rPr kumimoji="0" lang="en-US" sz="1100" b="0" i="0" u="none" strike="noStrike" cap="none" normalizeH="0" baseline="0" dirty="0" smtClean="0">
                <a:ln>
                  <a:noFill/>
                </a:ln>
                <a:effectLst/>
                <a:latin typeface="Calibri" pitchFamily="34" charset="0"/>
              </a:rPr>
            </a:br>
            <a:r>
              <a:rPr kumimoji="0" lang="en-US" sz="1100" b="0" i="0" u="none" strike="noStrike" cap="none" normalizeH="0" baseline="0" dirty="0" smtClean="0">
                <a:ln>
                  <a:noFill/>
                </a:ln>
                <a:effectLst/>
                <a:latin typeface="Calibri" pitchFamily="34" charset="0"/>
              </a:rPr>
              <a:t>Section =100 in</a:t>
            </a:r>
            <a:r>
              <a:rPr kumimoji="0" lang="en-US" sz="1100" b="0" i="0" u="none" strike="noStrike" cap="none" normalizeH="0" baseline="30000" dirty="0" smtClean="0">
                <a:ln>
                  <a:noFill/>
                </a:ln>
                <a:effectLst/>
                <a:latin typeface="Calibri" pitchFamily="34" charset="0"/>
              </a:rPr>
              <a:t>2</a:t>
            </a:r>
            <a:endParaRPr kumimoji="0" lang="en-US" sz="1800" b="0" i="0" u="none" strike="noStrike" cap="none" normalizeH="0" baseline="0" dirty="0" smtClean="0">
              <a:ln>
                <a:noFill/>
              </a:ln>
              <a:effectLst/>
              <a:latin typeface="Arial" pitchFamily="34" charset="0"/>
            </a:endParaRPr>
          </a:p>
        </p:txBody>
      </p:sp>
      <p:sp>
        <p:nvSpPr>
          <p:cNvPr id="106503" name="Text Box 7"/>
          <p:cNvSpPr txBox="1">
            <a:spLocks noChangeArrowheads="1"/>
          </p:cNvSpPr>
          <p:nvPr/>
        </p:nvSpPr>
        <p:spPr bwMode="auto">
          <a:xfrm>
            <a:off x="23231475" y="2533650"/>
            <a:ext cx="1281113" cy="90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effectLst/>
                <a:latin typeface="Calibri" pitchFamily="34" charset="0"/>
              </a:rPr>
              <a:t>Cross </a:t>
            </a:r>
            <a:br>
              <a:rPr kumimoji="0" lang="en-US" sz="1100" b="0" i="0" u="none" strike="noStrike" cap="none" normalizeH="0" baseline="0" smtClean="0">
                <a:ln>
                  <a:noFill/>
                </a:ln>
                <a:effectLst/>
                <a:latin typeface="Calibri" pitchFamily="34" charset="0"/>
              </a:rPr>
            </a:br>
            <a:r>
              <a:rPr kumimoji="0" lang="en-US" sz="1100" b="0" i="0" u="none" strike="noStrike" cap="none" normalizeH="0" baseline="0" smtClean="0">
                <a:ln>
                  <a:noFill/>
                </a:ln>
                <a:effectLst/>
                <a:latin typeface="Calibri" pitchFamily="34" charset="0"/>
              </a:rPr>
              <a:t>Section =25 in</a:t>
            </a:r>
            <a:r>
              <a:rPr kumimoji="0" lang="en-US" sz="1100" b="0" i="0" u="none" strike="noStrike" cap="none" normalizeH="0" baseline="30000" smtClean="0">
                <a:ln>
                  <a:noFill/>
                </a:ln>
                <a:effectLst/>
                <a:latin typeface="Calibri" pitchFamily="34" charset="0"/>
              </a:rPr>
              <a:t>2</a:t>
            </a:r>
            <a:endParaRPr kumimoji="0" lang="en-US" sz="1800" b="0" i="0" u="none" strike="noStrike" cap="none" normalizeH="0" baseline="0" smtClean="0">
              <a:ln>
                <a:noFill/>
              </a:ln>
              <a:effectLst/>
              <a:latin typeface="Arial" pitchFamily="34" charset="0"/>
            </a:endParaRPr>
          </a:p>
        </p:txBody>
      </p:sp>
      <p:sp>
        <p:nvSpPr>
          <p:cNvPr id="106504" name="Text Box 8"/>
          <p:cNvSpPr txBox="1">
            <a:spLocks noChangeArrowheads="1"/>
          </p:cNvSpPr>
          <p:nvPr/>
        </p:nvSpPr>
        <p:spPr bwMode="auto">
          <a:xfrm>
            <a:off x="23750588" y="2147887"/>
            <a:ext cx="447675" cy="274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effectLst/>
                <a:latin typeface="Calibri" pitchFamily="34" charset="0"/>
              </a:rPr>
              <a:t>5”</a:t>
            </a:r>
            <a:endParaRPr kumimoji="0" lang="en-US" sz="1800" b="0" i="0" u="none" strike="noStrike" cap="none" normalizeH="0" baseline="0" smtClean="0">
              <a:ln>
                <a:noFill/>
              </a:ln>
              <a:effectLst/>
              <a:latin typeface="Arial" pitchFamily="34" charset="0"/>
            </a:endParaRPr>
          </a:p>
        </p:txBody>
      </p:sp>
      <p:sp>
        <p:nvSpPr>
          <p:cNvPr id="106505" name="Text Box 9"/>
          <p:cNvSpPr txBox="1">
            <a:spLocks noChangeArrowheads="1"/>
          </p:cNvSpPr>
          <p:nvPr/>
        </p:nvSpPr>
        <p:spPr bwMode="auto">
          <a:xfrm>
            <a:off x="23088600" y="2667000"/>
            <a:ext cx="4476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effectLst/>
                <a:latin typeface="Calibri" pitchFamily="34" charset="0"/>
              </a:rPr>
              <a:t>5”</a:t>
            </a:r>
            <a:endParaRPr kumimoji="0" lang="en-US" sz="18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839200" cy="7848302"/>
          </a:xfrm>
          <a:prstGeom prst="rect">
            <a:avLst/>
          </a:prstGeom>
          <a:noFill/>
        </p:spPr>
        <p:txBody>
          <a:bodyPr wrap="square" rtlCol="0">
            <a:spAutoFit/>
          </a:bodyPr>
          <a:lstStyle/>
          <a:p>
            <a:pPr marL="342900" indent="-342900"/>
            <a:r>
              <a:rPr lang="en-US" u="sng" dirty="0" smtClean="0"/>
              <a:t>AHUs, Fans, Variable Frequency Drives</a:t>
            </a:r>
          </a:p>
          <a:p>
            <a:pPr marL="342900" indent="-342900">
              <a:buFont typeface="Arial" pitchFamily="34" charset="0"/>
              <a:buChar char="•"/>
            </a:pPr>
            <a:r>
              <a:rPr lang="en-US" dirty="0" smtClean="0"/>
              <a:t>75% Reduction in Capacity</a:t>
            </a:r>
          </a:p>
          <a:p>
            <a:pPr marL="342900" indent="-342900">
              <a:buFont typeface="Arial" pitchFamily="34" charset="0"/>
              <a:buChar char="•"/>
            </a:pPr>
            <a:r>
              <a:rPr lang="en-US" dirty="0" smtClean="0"/>
              <a:t>P&amp;K Estimate</a:t>
            </a:r>
          </a:p>
          <a:p>
            <a:pPr marL="342900" indent="-342900">
              <a:buFont typeface="Arial" pitchFamily="34" charset="0"/>
              <a:buChar char="•"/>
            </a:pPr>
            <a:r>
              <a:rPr lang="en-US" dirty="0" smtClean="0"/>
              <a:t>60% Material Savings</a:t>
            </a:r>
          </a:p>
          <a:p>
            <a:pPr marL="342900" indent="-342900">
              <a:buFont typeface="Arial" pitchFamily="34" charset="0"/>
              <a:buChar char="•"/>
            </a:pPr>
            <a:r>
              <a:rPr lang="en-US" dirty="0" smtClean="0"/>
              <a:t>40% Labor Savings</a:t>
            </a:r>
          </a:p>
          <a:p>
            <a:pPr marL="342900" indent="-342900">
              <a:buFont typeface="Arial" pitchFamily="34" charset="0"/>
              <a:buChar char="•"/>
            </a:pPr>
            <a:endParaRPr lang="en-US" dirty="0" smtClean="0"/>
          </a:p>
          <a:p>
            <a:r>
              <a:rPr lang="en-US" dirty="0" smtClean="0"/>
              <a:t>AHU Material Cost Savings = $2,886,000 x 0.4 = $1,154,400</a:t>
            </a:r>
          </a:p>
          <a:p>
            <a:r>
              <a:rPr lang="en-US" dirty="0" smtClean="0"/>
              <a:t>AHU Labor Cost Savings = $814,000 x 0.6 = $488,400</a:t>
            </a:r>
          </a:p>
          <a:p>
            <a:r>
              <a:rPr lang="en-US" dirty="0" smtClean="0"/>
              <a:t>Total AHU Cost = </a:t>
            </a:r>
            <a:r>
              <a:rPr lang="en-US" b="1" dirty="0" smtClean="0"/>
              <a:t>$1,642,800</a:t>
            </a:r>
          </a:p>
          <a:p>
            <a:endParaRPr lang="en-US" dirty="0" smtClean="0"/>
          </a:p>
          <a:p>
            <a:r>
              <a:rPr lang="en-US" dirty="0" smtClean="0"/>
              <a:t>Fans Material Cost Savings = $251,891 x 0.4 = $100,756 </a:t>
            </a:r>
          </a:p>
          <a:p>
            <a:r>
              <a:rPr lang="en-US" dirty="0" smtClean="0"/>
              <a:t>Fans Labor Cost Savings = $47,801 x 0.6% = $28,680</a:t>
            </a:r>
          </a:p>
          <a:p>
            <a:r>
              <a:rPr lang="en-US" dirty="0" smtClean="0"/>
              <a:t>Total Fans Cost = </a:t>
            </a:r>
            <a:r>
              <a:rPr lang="en-US" b="1" dirty="0" smtClean="0"/>
              <a:t>$129,436</a:t>
            </a:r>
          </a:p>
          <a:p>
            <a:endParaRPr lang="en-US" dirty="0" smtClean="0"/>
          </a:p>
          <a:p>
            <a:r>
              <a:rPr lang="en-US" dirty="0" smtClean="0"/>
              <a:t>VFD Material Cost Savings = $509,688 x 0.4 = $203,875</a:t>
            </a:r>
          </a:p>
          <a:p>
            <a:r>
              <a:rPr lang="en-US" dirty="0" smtClean="0"/>
              <a:t>VFD Labor Cost Savings = 84,063 x 0.6 = $50,438</a:t>
            </a:r>
          </a:p>
          <a:p>
            <a:r>
              <a:rPr lang="en-US" dirty="0" smtClean="0"/>
              <a:t>Total VFD Cost = </a:t>
            </a:r>
            <a:r>
              <a:rPr lang="en-US" b="1" dirty="0" smtClean="0"/>
              <a:t>$254,313</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7017306"/>
          </a:xfrm>
          <a:prstGeom prst="rect">
            <a:avLst/>
          </a:prstGeom>
          <a:noFill/>
        </p:spPr>
        <p:txBody>
          <a:bodyPr wrap="square" rtlCol="0">
            <a:spAutoFit/>
          </a:bodyPr>
          <a:lstStyle/>
          <a:p>
            <a:pPr marL="342900" indent="-342900"/>
            <a:r>
              <a:rPr lang="en-US" u="sng" dirty="0" smtClean="0"/>
              <a:t>Chilled Water Piping</a:t>
            </a:r>
          </a:p>
          <a:p>
            <a:pPr marL="342900" indent="-342900">
              <a:buFont typeface="Arial" pitchFamily="34" charset="0"/>
              <a:buChar char="•"/>
            </a:pPr>
            <a:r>
              <a:rPr lang="en-US" dirty="0" smtClean="0"/>
              <a:t>VAV Box Reheat Coil Piping</a:t>
            </a:r>
          </a:p>
          <a:p>
            <a:pPr marL="800100" lvl="1" indent="-342900">
              <a:buFont typeface="Wingdings" pitchFamily="2" charset="2"/>
              <a:buChar char="Ø"/>
            </a:pPr>
            <a:r>
              <a:rPr lang="en-US" dirty="0" smtClean="0"/>
              <a:t>$71.77/ft.</a:t>
            </a:r>
          </a:p>
          <a:p>
            <a:pPr marL="342900" indent="-342900">
              <a:buFont typeface="Arial" pitchFamily="34" charset="0"/>
              <a:buChar char="•"/>
            </a:pPr>
            <a:r>
              <a:rPr lang="en-US" dirty="0" smtClean="0"/>
              <a:t>Analyze a Typ. Space</a:t>
            </a:r>
          </a:p>
          <a:p>
            <a:pPr marL="342900" indent="-342900">
              <a:buFont typeface="Arial" pitchFamily="34" charset="0"/>
              <a:buChar char="•"/>
            </a:pPr>
            <a:r>
              <a:rPr lang="en-US" dirty="0" smtClean="0"/>
              <a:t>2-Pipe System in Interior (Cooling Only)</a:t>
            </a:r>
          </a:p>
          <a:p>
            <a:pPr marL="342900" indent="-342900">
              <a:buFont typeface="Arial" pitchFamily="34" charset="0"/>
              <a:buChar char="•"/>
            </a:pPr>
            <a:r>
              <a:rPr lang="en-US" dirty="0" smtClean="0"/>
              <a:t>4-Pipe System around Exterior (Cooling and Heating)</a:t>
            </a:r>
          </a:p>
          <a:p>
            <a:pPr marL="342900" indent="-342900">
              <a:buFont typeface="Arial" pitchFamily="34" charset="0"/>
              <a:buChar char="•"/>
            </a:pPr>
            <a:endParaRPr lang="en-US" dirty="0" smtClean="0"/>
          </a:p>
          <a:p>
            <a:r>
              <a:rPr lang="en-US" dirty="0" smtClean="0"/>
              <a:t>Total Pipe per Area = 2,994 lf ÷ 14,364 SF = 0.21 lf/SF</a:t>
            </a:r>
          </a:p>
          <a:p>
            <a:r>
              <a:rPr lang="en-US" dirty="0" smtClean="0"/>
              <a:t>Non-invasive Area = 1.6M SF x 60% = 960,000 SF</a:t>
            </a:r>
          </a:p>
          <a:p>
            <a:r>
              <a:rPr lang="en-US" dirty="0" smtClean="0"/>
              <a:t>Cost of Chilled Water Pipe to Chilled Beam = 960,000 SF x 0.21 lf/SF x $71.77/lf </a:t>
            </a:r>
          </a:p>
          <a:p>
            <a:r>
              <a:rPr lang="en-US" dirty="0" smtClean="0"/>
              <a:t>                                                                       = $14,468,832</a:t>
            </a:r>
          </a:p>
          <a:p>
            <a:pPr marL="342900" indent="-342900"/>
            <a:endParaRPr lang="en-US" dirty="0" smtClean="0"/>
          </a:p>
          <a:p>
            <a:pPr marL="342900" indent="-342900"/>
            <a:r>
              <a:rPr lang="en-US" dirty="0" smtClean="0"/>
              <a:t>Add Chilled Water Pipe from Central Utility Plant to AHUs</a:t>
            </a:r>
          </a:p>
          <a:p>
            <a:pPr marL="342900" indent="-342900"/>
            <a:r>
              <a:rPr lang="en-US" dirty="0" smtClean="0"/>
              <a:t>Total Cost of Chilled Water Piping = $14,468,832 + $2,628,911 = </a:t>
            </a:r>
            <a:r>
              <a:rPr lang="en-US" b="1" dirty="0" smtClean="0"/>
              <a:t>$17,097,743</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5078313"/>
          </a:xfrm>
          <a:prstGeom prst="rect">
            <a:avLst/>
          </a:prstGeom>
          <a:noFill/>
        </p:spPr>
        <p:txBody>
          <a:bodyPr wrap="square" rtlCol="0">
            <a:spAutoFit/>
          </a:bodyPr>
          <a:lstStyle/>
          <a:p>
            <a:pPr marL="342900" indent="-342900"/>
            <a:r>
              <a:rPr lang="en-US" u="sng" dirty="0" smtClean="0"/>
              <a:t>Chilled Beams</a:t>
            </a:r>
          </a:p>
          <a:p>
            <a:pPr marL="342900" indent="-342900">
              <a:buFont typeface="Arial" pitchFamily="34" charset="0"/>
              <a:buChar char="•"/>
            </a:pPr>
            <a:r>
              <a:rPr lang="en-US" dirty="0" smtClean="0"/>
              <a:t>Substitute Chilled Beams for VAV Boxes</a:t>
            </a:r>
          </a:p>
          <a:p>
            <a:pPr marL="342900" indent="-342900">
              <a:buFont typeface="Arial" pitchFamily="34" charset="0"/>
              <a:buChar char="•"/>
            </a:pPr>
            <a:r>
              <a:rPr lang="en-US" dirty="0" smtClean="0"/>
              <a:t>VAV Box Unit Cost = $1,028,033 ÷ 3,000 units = $342.68 (includes diffusers)</a:t>
            </a:r>
          </a:p>
          <a:p>
            <a:pPr marL="342900" indent="-342900">
              <a:buFont typeface="Arial" pitchFamily="34" charset="0"/>
              <a:buChar char="•"/>
            </a:pPr>
            <a:r>
              <a:rPr lang="en-US" dirty="0" smtClean="0"/>
              <a:t>Average Cost of Chilled Beam = $140/ft (Source: Pierces Associates)</a:t>
            </a:r>
          </a:p>
          <a:p>
            <a:pPr marL="342900" indent="-342900">
              <a:buFont typeface="Arial" pitchFamily="34" charset="0"/>
              <a:buChar char="•"/>
            </a:pPr>
            <a:r>
              <a:rPr lang="en-US" dirty="0" smtClean="0"/>
              <a:t>Average Cost of Installing Chilled Beam = $140/ft (Source: Pierces Associates)</a:t>
            </a:r>
          </a:p>
          <a:p>
            <a:pPr marL="342900" indent="-342900">
              <a:buFont typeface="Arial" pitchFamily="34" charset="0"/>
              <a:buChar char="•"/>
            </a:pPr>
            <a:endParaRPr lang="en-US" dirty="0" smtClean="0"/>
          </a:p>
          <a:p>
            <a:pPr marL="342900" indent="-342900"/>
            <a:r>
              <a:rPr lang="en-US" dirty="0" smtClean="0"/>
              <a:t>Total Cost of Chilled Beams = 960,000 SF x $3.81/SF = </a:t>
            </a:r>
            <a:r>
              <a:rPr lang="en-US" b="1" dirty="0" smtClean="0"/>
              <a:t>$3,657,600</a:t>
            </a:r>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7" name="Table 6"/>
          <p:cNvGraphicFramePr>
            <a:graphicFrameLocks noGrp="1"/>
          </p:cNvGraphicFramePr>
          <p:nvPr/>
        </p:nvGraphicFramePr>
        <p:xfrm>
          <a:off x="19202400" y="1371600"/>
          <a:ext cx="7162800" cy="990600"/>
        </p:xfrm>
        <a:graphic>
          <a:graphicData uri="http://schemas.openxmlformats.org/drawingml/2006/table">
            <a:tbl>
              <a:tblPr/>
              <a:tblGrid>
                <a:gridCol w="1826494"/>
                <a:gridCol w="1865968"/>
                <a:gridCol w="1832515"/>
                <a:gridCol w="1637823"/>
              </a:tblGrid>
              <a:tr h="247650">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200" b="1">
                          <a:solidFill>
                            <a:srgbClr val="FFFFFF"/>
                          </a:solidFill>
                          <a:latin typeface="Cambria"/>
                          <a:ea typeface="Calibri"/>
                          <a:cs typeface="Times New Roman"/>
                        </a:rPr>
                        <a:t>Office Rooms</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200" b="1">
                          <a:solidFill>
                            <a:srgbClr val="FFFFFF"/>
                          </a:solidFill>
                          <a:latin typeface="Cambria"/>
                          <a:ea typeface="Calibri"/>
                          <a:cs typeface="Times New Roman"/>
                        </a:rPr>
                        <a:t>Patient Rooms</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200" b="1" dirty="0">
                          <a:solidFill>
                            <a:srgbClr val="FFFFFF"/>
                          </a:solidFill>
                          <a:latin typeface="Cambria"/>
                          <a:ea typeface="Calibri"/>
                          <a:cs typeface="Times New Roman"/>
                        </a:rPr>
                        <a:t>Average</a:t>
                      </a:r>
                      <a:endParaRPr lang="en-US" sz="11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70C0"/>
                    </a:solidFill>
                  </a:tcPr>
                </a:tc>
              </a:tr>
              <a:tr h="247650">
                <a:tc>
                  <a:txBody>
                    <a:bodyPr/>
                    <a:lstStyle/>
                    <a:p>
                      <a:pPr marL="0" marR="0">
                        <a:lnSpc>
                          <a:spcPct val="115000"/>
                        </a:lnSpc>
                        <a:spcBef>
                          <a:spcPts val="0"/>
                        </a:spcBef>
                        <a:spcAft>
                          <a:spcPts val="0"/>
                        </a:spcAft>
                      </a:pPr>
                      <a:r>
                        <a:rPr lang="en-US" sz="1200" b="1">
                          <a:latin typeface="Cambria"/>
                          <a:ea typeface="Calibri"/>
                          <a:cs typeface="Times New Roman"/>
                        </a:rPr>
                        <a:t>VAV Boxes</a:t>
                      </a:r>
                      <a:endParaRPr lang="en-U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$0.61/SF</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$0.48/SF</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$0.55/SF</a:t>
                      </a:r>
                      <a:endParaRPr lang="en-US" sz="11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47650">
                <a:tc>
                  <a:txBody>
                    <a:bodyPr/>
                    <a:lstStyle/>
                    <a:p>
                      <a:pPr marL="0" marR="0">
                        <a:lnSpc>
                          <a:spcPct val="115000"/>
                        </a:lnSpc>
                        <a:spcBef>
                          <a:spcPts val="0"/>
                        </a:spcBef>
                        <a:spcAft>
                          <a:spcPts val="0"/>
                        </a:spcAft>
                      </a:pPr>
                      <a:r>
                        <a:rPr lang="en-US" sz="1200" b="1">
                          <a:latin typeface="Cambria"/>
                          <a:ea typeface="Calibri"/>
                          <a:cs typeface="Times New Roman"/>
                        </a:rPr>
                        <a:t>Chilled Beams</a:t>
                      </a:r>
                      <a:endParaRPr lang="en-U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$4.16/SF</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$3.46/SF</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$3.81/SF</a:t>
                      </a:r>
                      <a:endParaRPr lang="en-US" sz="11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47650">
                <a:tc>
                  <a:txBody>
                    <a:bodyPr/>
                    <a:lstStyle/>
                    <a:p>
                      <a:pPr marL="0" marR="0">
                        <a:lnSpc>
                          <a:spcPct val="115000"/>
                        </a:lnSpc>
                        <a:spcBef>
                          <a:spcPts val="0"/>
                        </a:spcBef>
                        <a:spcAft>
                          <a:spcPts val="0"/>
                        </a:spcAft>
                      </a:pPr>
                      <a:r>
                        <a:rPr lang="en-US" sz="1200" b="1">
                          <a:latin typeface="Cambria"/>
                          <a:ea typeface="Calibri"/>
                          <a:cs typeface="Times New Roman"/>
                        </a:rPr>
                        <a:t>% Increase</a:t>
                      </a:r>
                      <a:endParaRPr lang="en-U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682%</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721%</a:t>
                      </a:r>
                      <a:endParaRPr lang="en-US" sz="11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dirty="0">
                          <a:latin typeface="Cambria"/>
                          <a:ea typeface="Calibri"/>
                          <a:cs typeface="Times New Roman"/>
                        </a:rPr>
                        <a:t>693%</a:t>
                      </a:r>
                      <a:endParaRPr lang="en-US" sz="11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Project  Background</a:t>
            </a:r>
          </a:p>
        </p:txBody>
      </p:sp>
      <p:sp>
        <p:nvSpPr>
          <p:cNvPr id="11268" name="Text Box 9"/>
          <p:cNvSpPr txBox="1">
            <a:spLocks noChangeArrowheads="1"/>
          </p:cNvSpPr>
          <p:nvPr/>
        </p:nvSpPr>
        <p:spPr bwMode="auto">
          <a:xfrm>
            <a:off x="9296400" y="3048000"/>
            <a:ext cx="8991600" cy="3028521"/>
          </a:xfrm>
          <a:prstGeom prst="rect">
            <a:avLst/>
          </a:prstGeom>
          <a:noFill/>
          <a:ln w="9525">
            <a:noFill/>
            <a:miter lim="800000"/>
            <a:headEnd/>
            <a:tailEnd/>
          </a:ln>
        </p:spPr>
        <p:txBody>
          <a:bodyPr>
            <a:spAutoFit/>
          </a:bodyPr>
          <a:lstStyle/>
          <a:p>
            <a:pPr>
              <a:lnSpc>
                <a:spcPct val="90000"/>
              </a:lnSpc>
              <a:spcBef>
                <a:spcPct val="50000"/>
              </a:spcBef>
            </a:pPr>
            <a:r>
              <a:rPr lang="en-US" dirty="0" smtClean="0"/>
              <a:t>New </a:t>
            </a:r>
            <a:r>
              <a:rPr lang="en-US" dirty="0"/>
              <a:t>Clinical Building </a:t>
            </a:r>
          </a:p>
          <a:p>
            <a:pPr lvl="1">
              <a:lnSpc>
                <a:spcPct val="90000"/>
              </a:lnSpc>
              <a:spcBef>
                <a:spcPct val="50000"/>
              </a:spcBef>
              <a:buFontTx/>
              <a:buChar char="•"/>
            </a:pPr>
            <a:r>
              <a:rPr lang="en-US" dirty="0"/>
              <a:t>Two Towers – Adult and Children’s with Connector </a:t>
            </a:r>
            <a:endParaRPr lang="en-US" dirty="0" smtClean="0"/>
          </a:p>
          <a:p>
            <a:pPr lvl="1">
              <a:lnSpc>
                <a:spcPct val="90000"/>
              </a:lnSpc>
              <a:spcBef>
                <a:spcPct val="50000"/>
              </a:spcBef>
              <a:buFontTx/>
              <a:buChar char="•"/>
            </a:pPr>
            <a:r>
              <a:rPr lang="en-US" dirty="0" smtClean="0"/>
              <a:t>1.6 Million SF</a:t>
            </a:r>
          </a:p>
          <a:p>
            <a:pPr lvl="1">
              <a:lnSpc>
                <a:spcPct val="90000"/>
              </a:lnSpc>
              <a:spcBef>
                <a:spcPct val="50000"/>
              </a:spcBef>
              <a:buFontTx/>
              <a:buChar char="•"/>
            </a:pPr>
            <a:r>
              <a:rPr lang="en-US" dirty="0" smtClean="0"/>
              <a:t>$</a:t>
            </a:r>
            <a:r>
              <a:rPr lang="en-US" dirty="0"/>
              <a:t>573 Million GMP</a:t>
            </a:r>
          </a:p>
          <a:p>
            <a:pPr lvl="1">
              <a:lnSpc>
                <a:spcPct val="90000"/>
              </a:lnSpc>
              <a:spcBef>
                <a:spcPct val="50000"/>
              </a:spcBef>
              <a:buFontTx/>
              <a:buChar char="•"/>
            </a:pPr>
            <a:r>
              <a:rPr lang="en-US" dirty="0"/>
              <a:t>Oct. 2006 – Dec. 2010</a:t>
            </a:r>
          </a:p>
          <a:p>
            <a:pPr lvl="1">
              <a:lnSpc>
                <a:spcPct val="90000"/>
              </a:lnSpc>
              <a:spcBef>
                <a:spcPct val="50000"/>
              </a:spcBef>
              <a:buFontTx/>
              <a:buChar char="•"/>
            </a:pPr>
            <a:r>
              <a:rPr lang="en-US" dirty="0"/>
              <a:t>Design-Bid-Build, Fast-track schedule</a:t>
            </a:r>
          </a:p>
          <a:p>
            <a:pPr lvl="1">
              <a:lnSpc>
                <a:spcPct val="90000"/>
              </a:lnSpc>
              <a:spcBef>
                <a:spcPct val="50000"/>
              </a:spcBef>
              <a:buFontTx/>
              <a:buChar char="•"/>
            </a:pPr>
            <a:r>
              <a:rPr lang="en-US" dirty="0"/>
              <a:t>Surrounded by operating hospitals throughout construction </a:t>
            </a:r>
          </a:p>
          <a:p>
            <a:pPr>
              <a:lnSpc>
                <a:spcPct val="80000"/>
              </a:lnSpc>
              <a:spcBef>
                <a:spcPct val="50000"/>
              </a:spcBef>
            </a:pPr>
            <a:endParaRPr lang="en-US" dirty="0"/>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296400" y="914400"/>
            <a:ext cx="8991600" cy="2169825"/>
          </a:xfrm>
          <a:prstGeom prst="rect">
            <a:avLst/>
          </a:prstGeom>
          <a:noFill/>
        </p:spPr>
        <p:txBody>
          <a:bodyPr wrap="square" rtlCol="0">
            <a:spAutoFit/>
          </a:bodyPr>
          <a:lstStyle/>
          <a:p>
            <a:pPr>
              <a:lnSpc>
                <a:spcPct val="90000"/>
              </a:lnSpc>
              <a:spcBef>
                <a:spcPct val="50000"/>
              </a:spcBef>
            </a:pPr>
            <a:r>
              <a:rPr lang="en-US" dirty="0" smtClean="0"/>
              <a:t>Johns Hopkins Hospital </a:t>
            </a:r>
          </a:p>
          <a:p>
            <a:pPr lvl="1">
              <a:lnSpc>
                <a:spcPct val="90000"/>
              </a:lnSpc>
              <a:spcBef>
                <a:spcPct val="50000"/>
              </a:spcBef>
              <a:buFontTx/>
              <a:buChar char="•"/>
            </a:pPr>
            <a:r>
              <a:rPr lang="en-US" dirty="0" smtClean="0"/>
              <a:t>Ranked #1 Hospital since 1992 by U.S. News &amp; World Report</a:t>
            </a:r>
          </a:p>
          <a:p>
            <a:pPr lvl="1">
              <a:lnSpc>
                <a:spcPct val="90000"/>
              </a:lnSpc>
              <a:spcBef>
                <a:spcPct val="50000"/>
              </a:spcBef>
              <a:buFontTx/>
              <a:buChar char="•"/>
            </a:pPr>
            <a:r>
              <a:rPr lang="en-US" dirty="0" smtClean="0"/>
              <a:t>Annual Operating Budget = $4.1 Billion (2007)</a:t>
            </a:r>
          </a:p>
          <a:p>
            <a:pPr lvl="1">
              <a:lnSpc>
                <a:spcPct val="90000"/>
              </a:lnSpc>
              <a:spcBef>
                <a:spcPct val="50000"/>
              </a:spcBef>
              <a:buFontTx/>
              <a:buChar char="•"/>
            </a:pPr>
            <a:r>
              <a:rPr lang="en-US" dirty="0" smtClean="0"/>
              <a:t>82,523 Admissions, 72,797 Surgeries, 205,034 ER Visits</a:t>
            </a:r>
          </a:p>
          <a:p>
            <a:pPr lvl="1">
              <a:lnSpc>
                <a:spcPct val="90000"/>
              </a:lnSpc>
              <a:spcBef>
                <a:spcPct val="50000"/>
              </a:spcBef>
              <a:buFontTx/>
              <a:buChar char="•"/>
            </a:pPr>
            <a:r>
              <a:rPr lang="en-US" dirty="0" smtClean="0"/>
              <a:t>4.2 Million Square Feet of Building Space</a:t>
            </a:r>
          </a:p>
          <a:p>
            <a:endParaRPr lang="en-US" dirty="0"/>
          </a:p>
        </p:txBody>
      </p:sp>
      <p:pic>
        <p:nvPicPr>
          <p:cNvPr id="14" name="Picture 13" descr="Schedule.jpg"/>
          <p:cNvPicPr>
            <a:picLocks noChangeAspect="1"/>
          </p:cNvPicPr>
          <p:nvPr/>
        </p:nvPicPr>
        <p:blipFill>
          <a:blip r:embed="rId2"/>
          <a:stretch>
            <a:fillRect/>
          </a:stretch>
        </p:blipFill>
        <p:spPr>
          <a:xfrm>
            <a:off x="19354800" y="381000"/>
            <a:ext cx="7256930" cy="560762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4801314"/>
          </a:xfrm>
          <a:prstGeom prst="rect">
            <a:avLst/>
          </a:prstGeom>
          <a:noFill/>
        </p:spPr>
        <p:txBody>
          <a:bodyPr wrap="square" rtlCol="0">
            <a:spAutoFit/>
          </a:bodyPr>
          <a:lstStyle/>
          <a:p>
            <a:pPr marL="342900" indent="-342900"/>
            <a:r>
              <a:rPr lang="en-US" u="sng" dirty="0" smtClean="0"/>
              <a:t>Chilled Beam HVAC System Initial Cost</a:t>
            </a:r>
          </a:p>
          <a:p>
            <a:pPr marL="342900" indent="-342900">
              <a:buFont typeface="Arial" pitchFamily="34" charset="0"/>
              <a:buChar char="•"/>
            </a:pPr>
            <a:r>
              <a:rPr lang="en-US" dirty="0" smtClean="0"/>
              <a:t>Add VAV and Chilled </a:t>
            </a:r>
            <a:r>
              <a:rPr lang="en-US" dirty="0" smtClean="0"/>
              <a:t>Beam Cost </a:t>
            </a:r>
            <a:r>
              <a:rPr lang="en-US" dirty="0" smtClean="0"/>
              <a:t>Together</a:t>
            </a:r>
          </a:p>
          <a:p>
            <a:pPr marL="342900" indent="-342900">
              <a:buFont typeface="Arial" pitchFamily="34" charset="0"/>
              <a:buChar char="•"/>
            </a:pPr>
            <a:r>
              <a:rPr lang="en-US" dirty="0" smtClean="0"/>
              <a:t>Total Savings in HVAC Cost = </a:t>
            </a:r>
            <a:r>
              <a:rPr lang="en-US" dirty="0" smtClean="0">
                <a:solidFill>
                  <a:srgbClr val="FF0000"/>
                </a:solidFill>
              </a:rPr>
              <a:t>$572,832</a:t>
            </a:r>
          </a:p>
          <a:p>
            <a:pPr marL="342900" indent="-342900">
              <a:buFont typeface="Arial" pitchFamily="34" charset="0"/>
              <a:buChar char="•"/>
            </a:pPr>
            <a:r>
              <a:rPr lang="en-US" dirty="0" smtClean="0"/>
              <a:t>Most of the Savings came from Labor </a:t>
            </a:r>
          </a:p>
          <a:p>
            <a:pPr marL="342900" indent="-342900">
              <a:buFont typeface="Arial" pitchFamily="34" charset="0"/>
              <a:buChar char="•"/>
            </a:pPr>
            <a:r>
              <a:rPr lang="en-US" dirty="0" smtClean="0"/>
              <a:t>Significant Savings in Ductwork </a:t>
            </a:r>
          </a:p>
          <a:p>
            <a:pPr marL="342900" indent="-342900">
              <a:buFont typeface="Arial" pitchFamily="34" charset="0"/>
              <a:buChar char="•"/>
            </a:pPr>
            <a:r>
              <a:rPr lang="en-US" dirty="0" smtClean="0"/>
              <a:t>Savings Offset by Increase Cost of Piping</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pic>
        <p:nvPicPr>
          <p:cNvPr id="8" name="Picture 7" descr="Chilled Beam Initial Cost.jpg"/>
          <p:cNvPicPr>
            <a:picLocks noChangeAspect="1"/>
          </p:cNvPicPr>
          <p:nvPr/>
        </p:nvPicPr>
        <p:blipFill>
          <a:blip r:embed="rId3"/>
          <a:srcRect l="3987" t="28889" r="3268" b="31111"/>
          <a:stretch>
            <a:fillRect/>
          </a:stretch>
        </p:blipFill>
        <p:spPr>
          <a:xfrm>
            <a:off x="18396858" y="1295400"/>
            <a:ext cx="8839200" cy="25146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7571303"/>
          </a:xfrm>
          <a:prstGeom prst="rect">
            <a:avLst/>
          </a:prstGeom>
          <a:noFill/>
        </p:spPr>
        <p:txBody>
          <a:bodyPr wrap="square" rtlCol="0">
            <a:spAutoFit/>
          </a:bodyPr>
          <a:lstStyle/>
          <a:p>
            <a:pPr marL="342900" indent="-342900"/>
            <a:r>
              <a:rPr lang="en-US" u="sng" dirty="0" smtClean="0"/>
              <a:t>Building Façade Cost Impact</a:t>
            </a:r>
          </a:p>
          <a:p>
            <a:pPr marL="342900" indent="-342900">
              <a:buFont typeface="Arial" pitchFamily="34" charset="0"/>
              <a:buChar char="•"/>
            </a:pPr>
            <a:r>
              <a:rPr lang="en-US" dirty="0" smtClean="0"/>
              <a:t>Floor-Floor Average Height = 15’</a:t>
            </a:r>
          </a:p>
          <a:p>
            <a:pPr marL="342900" indent="-342900">
              <a:buFont typeface="Arial" pitchFamily="34" charset="0"/>
              <a:buChar char="•"/>
            </a:pPr>
            <a:r>
              <a:rPr lang="en-US" dirty="0" smtClean="0"/>
              <a:t>Ceiling Tile Located 8’-10’ AFF</a:t>
            </a:r>
          </a:p>
          <a:p>
            <a:pPr marL="342900" indent="-342900">
              <a:buFont typeface="Arial" pitchFamily="34" charset="0"/>
              <a:buChar char="•"/>
            </a:pPr>
            <a:r>
              <a:rPr lang="en-US" dirty="0" smtClean="0"/>
              <a:t>Ceiling Plenum Ranges 6’-4” to 4’-4”</a:t>
            </a:r>
          </a:p>
          <a:p>
            <a:pPr marL="342900" indent="-342900">
              <a:buFont typeface="Arial" pitchFamily="34" charset="0"/>
              <a:buChar char="•"/>
            </a:pPr>
            <a:r>
              <a:rPr lang="en-US" dirty="0" smtClean="0"/>
              <a:t>Typ. Girder is W21x57</a:t>
            </a:r>
          </a:p>
          <a:p>
            <a:pPr marL="342900" indent="-342900">
              <a:buFont typeface="Arial" pitchFamily="34" charset="0"/>
              <a:buChar char="•"/>
            </a:pPr>
            <a:r>
              <a:rPr lang="en-US" dirty="0" smtClean="0"/>
              <a:t>Critical Clear Space 2’-7”</a:t>
            </a:r>
          </a:p>
          <a:p>
            <a:pPr marL="342900" indent="-342900">
              <a:buFont typeface="Arial" pitchFamily="34" charset="0"/>
              <a:buChar char="•"/>
            </a:pPr>
            <a:r>
              <a:rPr lang="en-US" dirty="0" smtClean="0"/>
              <a:t>Reduce Clear Space by 50%</a:t>
            </a:r>
          </a:p>
          <a:p>
            <a:pPr marL="342900" indent="-342900"/>
            <a:endParaRPr lang="en-US" dirty="0" smtClean="0"/>
          </a:p>
          <a:p>
            <a:r>
              <a:rPr lang="en-US" dirty="0" smtClean="0"/>
              <a:t>Total amount of façade SF reduced = 1’-4”/floor x 15 floors x 2,515’ x 0.6 = 30,180 SF</a:t>
            </a:r>
          </a:p>
          <a:p>
            <a:r>
              <a:rPr lang="en-US" dirty="0" smtClean="0"/>
              <a:t>Total amount of Precast SF reduced = 30,180 SF x 0.43 = 12,977 SF</a:t>
            </a:r>
          </a:p>
          <a:p>
            <a:r>
              <a:rPr lang="en-US" dirty="0" smtClean="0"/>
              <a:t>Total amount of Curtain Wall SF reduced = 30,180 SF x 0.57 = 17,203 SF</a:t>
            </a:r>
          </a:p>
          <a:p>
            <a:endParaRPr lang="en-US" dirty="0" smtClean="0"/>
          </a:p>
          <a:p>
            <a:r>
              <a:rPr lang="en-US" dirty="0" smtClean="0"/>
              <a:t>Total Savings in Precast = 12,977 SF x $45.77/SF = </a:t>
            </a:r>
            <a:r>
              <a:rPr lang="en-US" b="1" dirty="0" smtClean="0"/>
              <a:t>$593,957</a:t>
            </a:r>
          </a:p>
          <a:p>
            <a:endParaRPr lang="en-US" dirty="0" smtClean="0"/>
          </a:p>
          <a:p>
            <a:r>
              <a:rPr lang="en-US" dirty="0" smtClean="0"/>
              <a:t>Total Savings in Curtain Wall = 17,203 SF x $102.18/SF = </a:t>
            </a:r>
            <a:r>
              <a:rPr lang="en-US" b="1" dirty="0" smtClean="0"/>
              <a:t>$1,757,803 </a:t>
            </a:r>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6186309"/>
          </a:xfrm>
          <a:prstGeom prst="rect">
            <a:avLst/>
          </a:prstGeom>
          <a:noFill/>
        </p:spPr>
        <p:txBody>
          <a:bodyPr wrap="square" rtlCol="0">
            <a:spAutoFit/>
          </a:bodyPr>
          <a:lstStyle/>
          <a:p>
            <a:pPr marL="342900" indent="-342900"/>
            <a:r>
              <a:rPr lang="en-US" u="sng" dirty="0" smtClean="0"/>
              <a:t>Structural Steel Cost Impact</a:t>
            </a:r>
          </a:p>
          <a:p>
            <a:pPr marL="342900" indent="-342900">
              <a:buFont typeface="Arial" pitchFamily="34" charset="0"/>
              <a:buChar char="•"/>
            </a:pPr>
            <a:r>
              <a:rPr lang="en-US" dirty="0" smtClean="0"/>
              <a:t>Columns can be Reduced by 1’-4”</a:t>
            </a:r>
          </a:p>
          <a:p>
            <a:pPr marL="342900" indent="-342900">
              <a:buFont typeface="Arial" pitchFamily="34" charset="0"/>
              <a:buChar char="•"/>
            </a:pPr>
            <a:r>
              <a:rPr lang="en-US" dirty="0" smtClean="0"/>
              <a:t>219 Columns per Floor</a:t>
            </a:r>
          </a:p>
          <a:p>
            <a:pPr marL="342900" indent="-342900">
              <a:buFont typeface="Arial" pitchFamily="34" charset="0"/>
              <a:buChar char="•"/>
            </a:pPr>
            <a:r>
              <a:rPr lang="en-US" dirty="0" smtClean="0"/>
              <a:t>Average Weight = 91.6 lbs/ft.</a:t>
            </a:r>
          </a:p>
          <a:p>
            <a:pPr marL="342900" indent="-342900">
              <a:buFont typeface="Arial" pitchFamily="34" charset="0"/>
              <a:buChar char="•"/>
            </a:pPr>
            <a:endParaRPr lang="en-US" dirty="0" smtClean="0"/>
          </a:p>
          <a:p>
            <a:r>
              <a:rPr lang="en-US" dirty="0" smtClean="0"/>
              <a:t>Total Reduction in Steel = 219 columns x 91.6 lbs/ft/column x 1’-4”/floor x 15 floors x 0.6 </a:t>
            </a:r>
            <a:br>
              <a:rPr lang="en-US" dirty="0" smtClean="0"/>
            </a:br>
            <a:r>
              <a:rPr lang="en-US" dirty="0" smtClean="0"/>
              <a:t>                                        = 120.3 tons</a:t>
            </a:r>
          </a:p>
          <a:p>
            <a:endParaRPr lang="en-US" dirty="0" smtClean="0"/>
          </a:p>
          <a:p>
            <a:r>
              <a:rPr lang="en-US" dirty="0" smtClean="0"/>
              <a:t>Total Savings in Structural Steel = 120.3 tons x $2,352/ton = </a:t>
            </a:r>
            <a:r>
              <a:rPr lang="en-US" b="1" dirty="0" smtClean="0"/>
              <a:t>$283,092</a:t>
            </a:r>
            <a:endParaRPr lang="en-US" dirty="0" smtClean="0"/>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5909310"/>
          </a:xfrm>
          <a:prstGeom prst="rect">
            <a:avLst/>
          </a:prstGeom>
          <a:noFill/>
        </p:spPr>
        <p:txBody>
          <a:bodyPr wrap="square" rtlCol="0">
            <a:spAutoFit/>
          </a:bodyPr>
          <a:lstStyle/>
          <a:p>
            <a:pPr marL="342900" indent="-342900"/>
            <a:r>
              <a:rPr lang="en-US" u="sng" dirty="0" smtClean="0"/>
              <a:t>Energy Savings</a:t>
            </a:r>
          </a:p>
          <a:p>
            <a:pPr marL="342900" indent="-342900">
              <a:buFont typeface="Arial" pitchFamily="34" charset="0"/>
              <a:buChar char="•"/>
            </a:pPr>
            <a:r>
              <a:rPr lang="en-US" dirty="0" smtClean="0"/>
              <a:t>Estimated Annual HVAC Energy Cost = $2.35/SF = $3,760,000</a:t>
            </a:r>
          </a:p>
          <a:p>
            <a:pPr marL="342900" indent="-342900">
              <a:buFont typeface="Arial" pitchFamily="34" charset="0"/>
              <a:buChar char="•"/>
            </a:pPr>
            <a:r>
              <a:rPr lang="en-US" dirty="0" smtClean="0"/>
              <a:t>50% of Load for Non-Invasive Space =&gt; 50% of Energy Cost</a:t>
            </a:r>
          </a:p>
          <a:p>
            <a:pPr marL="342900" indent="-342900">
              <a:buFont typeface="Arial" pitchFamily="34" charset="0"/>
              <a:buChar char="•"/>
            </a:pPr>
            <a:r>
              <a:rPr lang="en-US" dirty="0" smtClean="0"/>
              <a:t>Detailed Energy Model Needed to Predict Energy Savings</a:t>
            </a:r>
          </a:p>
          <a:p>
            <a:pPr marL="800100" lvl="1" indent="-342900">
              <a:buFont typeface="Arial" pitchFamily="34" charset="0"/>
              <a:buChar char="•"/>
            </a:pPr>
            <a:r>
              <a:rPr lang="en-US" dirty="0" smtClean="0"/>
              <a:t>Constitution Center Saved 23.8%</a:t>
            </a:r>
          </a:p>
          <a:p>
            <a:pPr marL="800100" lvl="1" indent="-342900">
              <a:buFont typeface="Arial" pitchFamily="34" charset="0"/>
              <a:buChar char="•"/>
            </a:pPr>
            <a:r>
              <a:rPr lang="en-US" dirty="0" smtClean="0"/>
              <a:t>Industry Experts Predict 20-35% Savings </a:t>
            </a:r>
          </a:p>
          <a:p>
            <a:pPr marL="342900" indent="-342900">
              <a:buFont typeface="Arial" pitchFamily="34" charset="0"/>
              <a:buChar char="•"/>
            </a:pPr>
            <a:r>
              <a:rPr lang="en-US" dirty="0" smtClean="0"/>
              <a:t> 3 Scenarios – 15%, 25%, and 35% Savings</a:t>
            </a:r>
          </a:p>
          <a:p>
            <a:pPr marL="342900" indent="-342900">
              <a:buFont typeface="Arial" pitchFamily="34" charset="0"/>
              <a:buChar char="•"/>
            </a:pPr>
            <a:r>
              <a:rPr lang="en-US" dirty="0" smtClean="0"/>
              <a:t>Assume 3% Inflation</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20421600" y="657285"/>
            <a:ext cx="4953000" cy="4524315"/>
          </a:xfrm>
          <a:prstGeom prst="rect">
            <a:avLst/>
          </a:prstGeom>
          <a:noFill/>
        </p:spPr>
        <p:txBody>
          <a:bodyPr wrap="square" rtlCol="0">
            <a:spAutoFit/>
          </a:bodyPr>
          <a:lstStyle/>
          <a:p>
            <a:pPr lvl="0"/>
            <a:r>
              <a:rPr lang="en-US" dirty="0" smtClean="0"/>
              <a:t>5 Year Savings for 15% Efficiency = $1,497,176</a:t>
            </a:r>
          </a:p>
          <a:p>
            <a:pPr lvl="0"/>
            <a:r>
              <a:rPr lang="en-US" dirty="0" smtClean="0"/>
              <a:t>5 Year Savings for 25% Efficiency = $2,495,294</a:t>
            </a:r>
          </a:p>
          <a:p>
            <a:pPr lvl="0"/>
            <a:r>
              <a:rPr lang="en-US" dirty="0" smtClean="0"/>
              <a:t>5 Year Savings for 35% Efficiency = $3,493,411</a:t>
            </a:r>
          </a:p>
          <a:p>
            <a:r>
              <a:rPr lang="en-US" dirty="0" smtClean="0"/>
              <a:t> </a:t>
            </a:r>
          </a:p>
          <a:p>
            <a:pPr lvl="0"/>
            <a:r>
              <a:rPr lang="en-US" dirty="0" smtClean="0"/>
              <a:t>10 Year Savings for 15% Efficiency = $3,232,814</a:t>
            </a:r>
          </a:p>
          <a:p>
            <a:pPr lvl="0"/>
            <a:r>
              <a:rPr lang="en-US" dirty="0" smtClean="0"/>
              <a:t>10 Year Savings for 25% Efficiency = $5,388,023</a:t>
            </a:r>
          </a:p>
          <a:p>
            <a:pPr lvl="0"/>
            <a:r>
              <a:rPr lang="en-US" dirty="0" smtClean="0"/>
              <a:t>10 Year Savings for 35% Efficiency = $7,543,233</a:t>
            </a:r>
          </a:p>
          <a:p>
            <a:r>
              <a:rPr lang="en-US" dirty="0" smtClean="0"/>
              <a:t> </a:t>
            </a:r>
          </a:p>
          <a:p>
            <a:pPr lvl="0"/>
            <a:r>
              <a:rPr lang="en-US" dirty="0" smtClean="0"/>
              <a:t>20 Year Savings for 15% Efficiency = $7,577,446</a:t>
            </a:r>
          </a:p>
          <a:p>
            <a:pPr lvl="0"/>
            <a:r>
              <a:rPr lang="en-US" dirty="0" smtClean="0"/>
              <a:t>20 Year Savings for 25% Efficiency = $12,629,076</a:t>
            </a:r>
          </a:p>
          <a:p>
            <a:pPr lvl="0"/>
            <a:r>
              <a:rPr lang="en-US" dirty="0" smtClean="0"/>
              <a:t>20 Year Savings for 35% Efficiency = $17,680,706</a:t>
            </a:r>
          </a:p>
          <a:p>
            <a:r>
              <a:rPr lang="en-US" dirty="0" smtClean="0"/>
              <a:t> </a:t>
            </a:r>
          </a:p>
          <a:p>
            <a:pPr lvl="0"/>
            <a:r>
              <a:rPr lang="en-US" dirty="0" smtClean="0"/>
              <a:t>30 Year Savings for 15% Efficiency = $13,416,267</a:t>
            </a:r>
          </a:p>
          <a:p>
            <a:pPr lvl="0"/>
            <a:r>
              <a:rPr lang="en-US" dirty="0" smtClean="0"/>
              <a:t>30 Year Savings for 25% Efficiency = $22,360,445</a:t>
            </a:r>
          </a:p>
          <a:p>
            <a:pPr lvl="0"/>
            <a:r>
              <a:rPr lang="en-US" dirty="0" smtClean="0"/>
              <a:t>30 Year Savings for 35% Efficiency = $31,304,624</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7848302"/>
          </a:xfrm>
          <a:prstGeom prst="rect">
            <a:avLst/>
          </a:prstGeom>
          <a:noFill/>
        </p:spPr>
        <p:txBody>
          <a:bodyPr wrap="square" rtlCol="0">
            <a:spAutoFit/>
          </a:bodyPr>
          <a:lstStyle/>
          <a:p>
            <a:pPr marL="342900" indent="-342900"/>
            <a:r>
              <a:rPr lang="en-US" u="sng" dirty="0" smtClean="0"/>
              <a:t>Space Savings</a:t>
            </a:r>
          </a:p>
          <a:p>
            <a:pPr marL="342900" indent="-342900">
              <a:buFont typeface="Arial" pitchFamily="34" charset="0"/>
              <a:buChar char="•"/>
            </a:pPr>
            <a:r>
              <a:rPr lang="en-US" dirty="0" smtClean="0"/>
              <a:t>Reduce Mechanical Shaft Space by 50%</a:t>
            </a:r>
          </a:p>
          <a:p>
            <a:pPr marL="342900" indent="-342900">
              <a:buFont typeface="Arial" pitchFamily="34" charset="0"/>
              <a:buChar char="•"/>
            </a:pPr>
            <a:r>
              <a:rPr lang="en-US" dirty="0" smtClean="0"/>
              <a:t>Reduce Mechanical Room Space by 25%</a:t>
            </a:r>
          </a:p>
          <a:p>
            <a:pPr marL="342900" indent="-342900">
              <a:buFont typeface="Arial" pitchFamily="34" charset="0"/>
              <a:buChar char="•"/>
            </a:pPr>
            <a:r>
              <a:rPr lang="en-US" dirty="0" smtClean="0"/>
              <a:t>NCB Generates a Yearly Revenue of $983/SF</a:t>
            </a:r>
          </a:p>
          <a:p>
            <a:pPr marL="342900" indent="-342900">
              <a:buFont typeface="Arial" pitchFamily="34" charset="0"/>
              <a:buChar char="•"/>
            </a:pPr>
            <a:endParaRPr lang="en-US" dirty="0" smtClean="0"/>
          </a:p>
          <a:p>
            <a:r>
              <a:rPr lang="en-US" dirty="0" smtClean="0"/>
              <a:t>Total Space Saving by Mechanical Shaft = 9 x 8’ x 26’ x 15 floors x 0.5 x 0.6 = 8,434 SF</a:t>
            </a:r>
          </a:p>
          <a:p>
            <a:r>
              <a:rPr lang="en-US" dirty="0" smtClean="0"/>
              <a:t> </a:t>
            </a:r>
          </a:p>
          <a:p>
            <a:r>
              <a:rPr lang="en-US" dirty="0" smtClean="0"/>
              <a:t>Total Revenue Generated by Mechanical Shaft = 8,434 SF x $983/SF/Year = $8,280,792/Year</a:t>
            </a:r>
          </a:p>
          <a:p>
            <a:r>
              <a:rPr lang="en-US" dirty="0" smtClean="0"/>
              <a:t> </a:t>
            </a:r>
          </a:p>
          <a:p>
            <a:r>
              <a:rPr lang="en-US" dirty="0" smtClean="0"/>
              <a:t>Total Space Saving by Mechanical Room = 80,118 SF x 0.25 x 0.5 = 10,015 SF</a:t>
            </a:r>
          </a:p>
          <a:p>
            <a:r>
              <a:rPr lang="en-US" dirty="0" smtClean="0"/>
              <a:t> </a:t>
            </a:r>
          </a:p>
          <a:p>
            <a:r>
              <a:rPr lang="en-US" dirty="0" smtClean="0"/>
              <a:t>Total Revenue Generated by Mechanical Room = 10,015 SF x $983/SF/Year = $9,844,745/Year</a:t>
            </a:r>
          </a:p>
          <a:p>
            <a:r>
              <a:rPr lang="en-US" dirty="0" smtClean="0"/>
              <a:t> </a:t>
            </a:r>
          </a:p>
          <a:p>
            <a:r>
              <a:rPr lang="en-US" dirty="0" smtClean="0"/>
              <a:t>Total Revenue from Space Savings = $8,280,792/Year + $9,844,745/Year = </a:t>
            </a:r>
            <a:r>
              <a:rPr lang="en-US" b="1" dirty="0" smtClean="0"/>
              <a:t>$18,125,537/Year</a:t>
            </a: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5078313"/>
          </a:xfrm>
          <a:prstGeom prst="rect">
            <a:avLst/>
          </a:prstGeom>
          <a:noFill/>
        </p:spPr>
        <p:txBody>
          <a:bodyPr wrap="square" rtlCol="0">
            <a:spAutoFit/>
          </a:bodyPr>
          <a:lstStyle/>
          <a:p>
            <a:pPr marL="342900" indent="-342900"/>
            <a:r>
              <a:rPr lang="en-US" u="sng" dirty="0" smtClean="0"/>
              <a:t>Schedule Impact</a:t>
            </a:r>
          </a:p>
          <a:p>
            <a:pPr marL="342900" indent="-342900">
              <a:buFont typeface="Arial" pitchFamily="34" charset="0"/>
              <a:buChar char="•"/>
            </a:pPr>
            <a:r>
              <a:rPr lang="en-US" dirty="0" smtClean="0"/>
              <a:t>Analyze Typ. Floor</a:t>
            </a:r>
          </a:p>
          <a:p>
            <a:pPr marL="342900" indent="-342900">
              <a:buFont typeface="Arial" pitchFamily="34" charset="0"/>
              <a:buChar char="•"/>
            </a:pPr>
            <a:r>
              <a:rPr lang="en-US" dirty="0" smtClean="0"/>
              <a:t>Baseline Schedule</a:t>
            </a:r>
          </a:p>
          <a:p>
            <a:pPr marL="342900" indent="-342900">
              <a:buFont typeface="Arial" pitchFamily="34" charset="0"/>
              <a:buChar char="•"/>
            </a:pPr>
            <a:r>
              <a:rPr lang="en-US" dirty="0" smtClean="0"/>
              <a:t>Note the Amount of Float for Each Activity</a:t>
            </a:r>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pic>
        <p:nvPicPr>
          <p:cNvPr id="7" name="Picture 6" descr="Baseline Schedule.jpg"/>
          <p:cNvPicPr>
            <a:picLocks noChangeAspect="1"/>
          </p:cNvPicPr>
          <p:nvPr/>
        </p:nvPicPr>
        <p:blipFill>
          <a:blip r:embed="rId3"/>
          <a:srcRect l="3636" t="4444" r="2778" b="25556"/>
          <a:stretch>
            <a:fillRect/>
          </a:stretch>
        </p:blipFill>
        <p:spPr>
          <a:xfrm>
            <a:off x="18669000" y="457200"/>
            <a:ext cx="8305800" cy="4800600"/>
          </a:xfrm>
          <a:prstGeom prst="rect">
            <a:avLst/>
          </a:prstGeom>
        </p:spPr>
      </p:pic>
      <p:sp>
        <p:nvSpPr>
          <p:cNvPr id="11" name="TextBox 10"/>
          <p:cNvSpPr txBox="1"/>
          <p:nvPr/>
        </p:nvSpPr>
        <p:spPr>
          <a:xfrm>
            <a:off x="21412200" y="152400"/>
            <a:ext cx="2895600" cy="307777"/>
          </a:xfrm>
          <a:prstGeom prst="rect">
            <a:avLst/>
          </a:prstGeom>
          <a:noFill/>
        </p:spPr>
        <p:txBody>
          <a:bodyPr wrap="square" rtlCol="0">
            <a:spAutoFit/>
          </a:bodyPr>
          <a:lstStyle/>
          <a:p>
            <a:r>
              <a:rPr lang="en-US" sz="1400" dirty="0" smtClean="0"/>
              <a:t>Baseline Typ. Floor Mech. Overhead</a:t>
            </a:r>
            <a:endParaRPr lang="en-US"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7848302"/>
          </a:xfrm>
          <a:prstGeom prst="rect">
            <a:avLst/>
          </a:prstGeom>
          <a:noFill/>
        </p:spPr>
        <p:txBody>
          <a:bodyPr wrap="square" rtlCol="0">
            <a:spAutoFit/>
          </a:bodyPr>
          <a:lstStyle/>
          <a:p>
            <a:pPr marL="342900" indent="-342900"/>
            <a:r>
              <a:rPr lang="en-US" u="sng" dirty="0" smtClean="0"/>
              <a:t>Schedule Impact</a:t>
            </a:r>
          </a:p>
          <a:p>
            <a:pPr marL="342900" indent="-342900">
              <a:buFont typeface="Arial" pitchFamily="34" charset="0"/>
              <a:buChar char="•"/>
            </a:pPr>
            <a:r>
              <a:rPr lang="en-US" dirty="0" smtClean="0"/>
              <a:t>Analyze Typ. Floor</a:t>
            </a:r>
          </a:p>
          <a:p>
            <a:pPr marL="342900" indent="-342900">
              <a:buFont typeface="Arial" pitchFamily="34" charset="0"/>
              <a:buChar char="•"/>
            </a:pPr>
            <a:r>
              <a:rPr lang="en-US" dirty="0" smtClean="0"/>
              <a:t>Baseline Schedule</a:t>
            </a:r>
          </a:p>
          <a:p>
            <a:pPr marL="342900" indent="-342900">
              <a:buFont typeface="Arial" pitchFamily="34" charset="0"/>
              <a:buChar char="•"/>
            </a:pPr>
            <a:r>
              <a:rPr lang="en-US" dirty="0" smtClean="0"/>
              <a:t>Note the Amount of Float for Each Activity</a:t>
            </a:r>
          </a:p>
          <a:p>
            <a:pPr marL="342900" indent="-342900">
              <a:buFont typeface="Arial" pitchFamily="34" charset="0"/>
              <a:buChar char="•"/>
            </a:pPr>
            <a:endParaRPr lang="en-US" dirty="0" smtClean="0"/>
          </a:p>
          <a:p>
            <a:pPr lvl="0"/>
            <a:r>
              <a:rPr lang="en-US" dirty="0" smtClean="0"/>
              <a:t>Install Duct Risers in Shafts – Decrease by 30%</a:t>
            </a:r>
          </a:p>
          <a:p>
            <a:pPr lvl="0"/>
            <a:r>
              <a:rPr lang="en-US" dirty="0" smtClean="0"/>
              <a:t>Install Duct Mains – Decrease by 30%</a:t>
            </a:r>
          </a:p>
          <a:p>
            <a:pPr lvl="0"/>
            <a:r>
              <a:rPr lang="en-US" dirty="0" smtClean="0"/>
              <a:t>Install HVAC Equipment – Decrease by 40%</a:t>
            </a:r>
          </a:p>
          <a:p>
            <a:pPr lvl="0"/>
            <a:r>
              <a:rPr lang="en-US" dirty="0" smtClean="0"/>
              <a:t>Install Duct Branches – Decrease by 30%</a:t>
            </a:r>
          </a:p>
          <a:p>
            <a:pPr lvl="0"/>
            <a:r>
              <a:rPr lang="en-US" dirty="0" smtClean="0"/>
              <a:t>Install OH CHW/RHHW/Steam Mains - Delete Reheat Hot Water (RHHW) and add 275%</a:t>
            </a:r>
          </a:p>
          <a:p>
            <a:pPr lvl="0"/>
            <a:r>
              <a:rPr lang="en-US" dirty="0" smtClean="0"/>
              <a:t>Install OH CHW/RHHW/Steam RO – Delete Reheat Hot Water and add 275%</a:t>
            </a:r>
          </a:p>
          <a:p>
            <a:pPr lvl="0"/>
            <a:r>
              <a:rPr lang="en-US" dirty="0" smtClean="0"/>
              <a:t>Install OH CHW/RHHW/Steam Connections - Delete Reheat Hot Water and add 275%</a:t>
            </a:r>
          </a:p>
          <a:p>
            <a:pPr lvl="0"/>
            <a:r>
              <a:rPr lang="en-US" dirty="0" smtClean="0"/>
              <a:t>Install Grilles, Registers &amp; Diffusers – Delete and add Install Chilled Beams </a:t>
            </a:r>
          </a:p>
          <a:p>
            <a:pPr marL="342900" indent="-342900"/>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21107400" y="152400"/>
            <a:ext cx="3429000" cy="307777"/>
          </a:xfrm>
          <a:prstGeom prst="rect">
            <a:avLst/>
          </a:prstGeom>
          <a:noFill/>
        </p:spPr>
        <p:txBody>
          <a:bodyPr wrap="square" rtlCol="0">
            <a:spAutoFit/>
          </a:bodyPr>
          <a:lstStyle/>
          <a:p>
            <a:r>
              <a:rPr lang="en-US" sz="1400" dirty="0" smtClean="0"/>
              <a:t>Chilled Beam Typ. Floor Mech. Overhead</a:t>
            </a:r>
            <a:endParaRPr lang="en-US" sz="1400" dirty="0"/>
          </a:p>
        </p:txBody>
      </p:sp>
      <p:pic>
        <p:nvPicPr>
          <p:cNvPr id="9" name="Picture 8" descr="Chilled Beam Schedule.jpg"/>
          <p:cNvPicPr>
            <a:picLocks noChangeAspect="1"/>
          </p:cNvPicPr>
          <p:nvPr/>
        </p:nvPicPr>
        <p:blipFill>
          <a:blip r:embed="rId3"/>
          <a:srcRect l="3636" t="4444" r="3636" b="26667"/>
          <a:stretch>
            <a:fillRect/>
          </a:stretch>
        </p:blipFill>
        <p:spPr>
          <a:xfrm>
            <a:off x="18745200" y="457200"/>
            <a:ext cx="8229600" cy="47244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6186309"/>
          </a:xfrm>
          <a:prstGeom prst="rect">
            <a:avLst/>
          </a:prstGeom>
          <a:noFill/>
        </p:spPr>
        <p:txBody>
          <a:bodyPr wrap="square" rtlCol="0">
            <a:spAutoFit/>
          </a:bodyPr>
          <a:lstStyle/>
          <a:p>
            <a:pPr marL="342900" indent="-342900"/>
            <a:r>
              <a:rPr lang="en-US" u="sng" dirty="0" smtClean="0"/>
              <a:t>Schedule Impact</a:t>
            </a:r>
          </a:p>
          <a:p>
            <a:pPr marL="342900" indent="-342900">
              <a:buFont typeface="Arial" pitchFamily="34" charset="0"/>
              <a:buChar char="•"/>
            </a:pPr>
            <a:r>
              <a:rPr lang="en-US" dirty="0" smtClean="0"/>
              <a:t>Activities that are accelerated are Ductwork and HVAC Equipment</a:t>
            </a:r>
          </a:p>
          <a:p>
            <a:pPr marL="800100" lvl="1" indent="-342900">
              <a:buFont typeface="Wingdings" pitchFamily="2" charset="2"/>
              <a:buChar char="Ø"/>
            </a:pPr>
            <a:r>
              <a:rPr lang="en-US" dirty="0" smtClean="0"/>
              <a:t>Critical Path</a:t>
            </a:r>
          </a:p>
          <a:p>
            <a:pPr marL="800100" lvl="1" indent="-342900">
              <a:buFont typeface="Wingdings" pitchFamily="2" charset="2"/>
              <a:buChar char="Ø"/>
            </a:pPr>
            <a:r>
              <a:rPr lang="en-US" dirty="0" smtClean="0"/>
              <a:t>Accelerates Floor by 31 Working Days</a:t>
            </a:r>
          </a:p>
          <a:p>
            <a:pPr marL="342900" indent="-342900">
              <a:buFont typeface="Arial" pitchFamily="34" charset="0"/>
              <a:buChar char="•"/>
            </a:pPr>
            <a:r>
              <a:rPr lang="en-US" dirty="0" smtClean="0"/>
              <a:t>Activities that Extend the Duration (Piping) are Absorbed in the Float</a:t>
            </a:r>
          </a:p>
          <a:p>
            <a:pPr marL="342900" indent="-342900">
              <a:buFont typeface="Arial" pitchFamily="34" charset="0"/>
              <a:buChar char="•"/>
            </a:pPr>
            <a:r>
              <a:rPr lang="en-US" dirty="0" smtClean="0"/>
              <a:t>Does Not Accelerate the Overall Project Significantly</a:t>
            </a:r>
          </a:p>
          <a:p>
            <a:pPr marL="342900" indent="-342900">
              <a:buFont typeface="Arial" pitchFamily="34" charset="0"/>
              <a:buChar char="•"/>
            </a:pPr>
            <a:r>
              <a:rPr lang="en-US" dirty="0" smtClean="0"/>
              <a:t>Mechanical Overhead is Taken Off the Critical Path</a:t>
            </a:r>
          </a:p>
          <a:p>
            <a:pPr marL="800100" lvl="1" indent="-342900">
              <a:buFont typeface="Wingdings" pitchFamily="2" charset="2"/>
              <a:buChar char="Ø"/>
            </a:pPr>
            <a:r>
              <a:rPr lang="en-US" dirty="0" smtClean="0"/>
              <a:t>Reduce Impact of Changes</a:t>
            </a:r>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21107400" y="152400"/>
            <a:ext cx="3429000" cy="307777"/>
          </a:xfrm>
          <a:prstGeom prst="rect">
            <a:avLst/>
          </a:prstGeom>
          <a:noFill/>
        </p:spPr>
        <p:txBody>
          <a:bodyPr wrap="square" rtlCol="0">
            <a:spAutoFit/>
          </a:bodyPr>
          <a:lstStyle/>
          <a:p>
            <a:r>
              <a:rPr lang="en-US" sz="1400" dirty="0" smtClean="0"/>
              <a:t>Chilled Beam Typ. Floor Mech. Overhead</a:t>
            </a:r>
            <a:endParaRPr lang="en-US" sz="1400" dirty="0"/>
          </a:p>
        </p:txBody>
      </p:sp>
      <p:pic>
        <p:nvPicPr>
          <p:cNvPr id="9" name="Picture 8" descr="Chilled Beam Schedule.jpg"/>
          <p:cNvPicPr>
            <a:picLocks noChangeAspect="1"/>
          </p:cNvPicPr>
          <p:nvPr/>
        </p:nvPicPr>
        <p:blipFill>
          <a:blip r:embed="rId3"/>
          <a:srcRect l="3636" t="4444" r="3636" b="26667"/>
          <a:stretch>
            <a:fillRect/>
          </a:stretch>
        </p:blipFill>
        <p:spPr>
          <a:xfrm>
            <a:off x="18745200" y="457200"/>
            <a:ext cx="8229600" cy="47244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Chilled Beams Cost &amp; Schedule Impact (Mechanical)</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6" name="TextBox 5"/>
          <p:cNvSpPr txBox="1"/>
          <p:nvPr/>
        </p:nvSpPr>
        <p:spPr>
          <a:xfrm>
            <a:off x="9448800" y="914400"/>
            <a:ext cx="8915400" cy="6740307"/>
          </a:xfrm>
          <a:prstGeom prst="rect">
            <a:avLst/>
          </a:prstGeom>
          <a:noFill/>
        </p:spPr>
        <p:txBody>
          <a:bodyPr wrap="square" rtlCol="0">
            <a:spAutoFit/>
          </a:bodyPr>
          <a:lstStyle/>
          <a:p>
            <a:pPr marL="342900" indent="-342900"/>
            <a:r>
              <a:rPr lang="en-US" sz="2000" b="1" dirty="0" smtClean="0"/>
              <a:t>Conclusion</a:t>
            </a:r>
          </a:p>
          <a:p>
            <a:pPr marL="342900" indent="-342900">
              <a:buFont typeface="Arial" pitchFamily="34" charset="0"/>
              <a:buChar char="•"/>
            </a:pPr>
            <a:r>
              <a:rPr lang="en-US" dirty="0" smtClean="0"/>
              <a:t>Viable Alternative to VAV</a:t>
            </a:r>
          </a:p>
          <a:p>
            <a:pPr marL="342900" indent="-342900">
              <a:buFont typeface="Arial" pitchFamily="34" charset="0"/>
              <a:buChar char="•"/>
            </a:pPr>
            <a:r>
              <a:rPr lang="en-US" dirty="0" smtClean="0"/>
              <a:t>Could Have Taken Mech. System Off Critical Path</a:t>
            </a:r>
          </a:p>
          <a:p>
            <a:pPr marL="342900" indent="-342900">
              <a:buFont typeface="Arial" pitchFamily="34" charset="0"/>
              <a:buChar char="•"/>
            </a:pPr>
            <a:r>
              <a:rPr lang="en-US" dirty="0" smtClean="0"/>
              <a:t>Project Worked Well for Chilled Beams</a:t>
            </a:r>
          </a:p>
          <a:p>
            <a:pPr marL="800100" lvl="1" indent="-342900">
              <a:buFont typeface="Arial" pitchFamily="34" charset="0"/>
              <a:buChar char="•"/>
            </a:pPr>
            <a:r>
              <a:rPr lang="en-US" dirty="0" smtClean="0"/>
              <a:t>48% of HVAC Cost was Ductwork</a:t>
            </a:r>
          </a:p>
          <a:p>
            <a:pPr marL="800100" lvl="1" indent="-342900">
              <a:buFont typeface="Arial" pitchFamily="34" charset="0"/>
              <a:buChar char="•"/>
            </a:pPr>
            <a:r>
              <a:rPr lang="en-US" dirty="0" smtClean="0"/>
              <a:t>Central Utility Plant</a:t>
            </a:r>
          </a:p>
          <a:p>
            <a:pPr marL="800100" lvl="1" indent="-342900">
              <a:buFont typeface="Arial" pitchFamily="34" charset="0"/>
              <a:buChar char="•"/>
            </a:pPr>
            <a:r>
              <a:rPr lang="en-US" dirty="0" smtClean="0"/>
              <a:t>Small Room Sizes = 1 Chilled Beam/Room</a:t>
            </a:r>
          </a:p>
          <a:p>
            <a:pPr marL="800100" lvl="1" indent="-342900">
              <a:buFont typeface="Arial" pitchFamily="34" charset="0"/>
              <a:buChar char="•"/>
            </a:pPr>
            <a:r>
              <a:rPr lang="en-US" dirty="0" smtClean="0"/>
              <a:t>High Energy Cost</a:t>
            </a:r>
          </a:p>
          <a:p>
            <a:pPr marL="800100" lvl="1" indent="-342900">
              <a:buFont typeface="Arial" pitchFamily="34" charset="0"/>
              <a:buChar char="•"/>
            </a:pPr>
            <a:r>
              <a:rPr lang="en-US" dirty="0" smtClean="0"/>
              <a:t>High Revenue per Area</a:t>
            </a:r>
          </a:p>
          <a:p>
            <a:pPr marL="342900" indent="-342900">
              <a:buFont typeface="Arial" pitchFamily="34" charset="0"/>
              <a:buChar char="•"/>
            </a:pPr>
            <a:r>
              <a:rPr lang="en-US" dirty="0" smtClean="0"/>
              <a:t>Many Assumptions</a:t>
            </a:r>
          </a:p>
          <a:p>
            <a:pPr marL="800100" lvl="1" indent="-342900">
              <a:buFont typeface="Arial" pitchFamily="34" charset="0"/>
              <a:buChar char="•"/>
            </a:pPr>
            <a:r>
              <a:rPr lang="en-US" dirty="0" smtClean="0"/>
              <a:t>More Research and Data Needed</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06497" name="Rectangle 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Material Cost Savings = $7,684,362 x 0.5 = $3,842,181</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Labor Cost Savings = $11,526,543 x 0.7 = $8,068,580 </a:t>
            </a:r>
            <a:endParaRPr kumimoji="0" lang="en-US" sz="2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ea typeface="Calibri" pitchFamily="34" charset="0"/>
                <a:cs typeface="Times New Roman" pitchFamily="18" charset="0"/>
              </a:rPr>
              <a:t>Total Ductwork Cost = $11,910,761</a:t>
            </a: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20574000" y="381000"/>
            <a:ext cx="4724400" cy="5078313"/>
          </a:xfrm>
          <a:prstGeom prst="rect">
            <a:avLst/>
          </a:prstGeom>
          <a:noFill/>
        </p:spPr>
        <p:txBody>
          <a:bodyPr wrap="square" rtlCol="0">
            <a:spAutoFit/>
          </a:bodyPr>
          <a:lstStyle/>
          <a:p>
            <a:pPr algn="ctr"/>
            <a:r>
              <a:rPr lang="en-US" u="sng" dirty="0" smtClean="0"/>
              <a:t>Initial Savings</a:t>
            </a:r>
          </a:p>
          <a:p>
            <a:pPr algn="ctr"/>
            <a:endParaRPr lang="en-US" u="sng" dirty="0" smtClean="0"/>
          </a:p>
          <a:p>
            <a:pPr algn="ctr"/>
            <a:r>
              <a:rPr lang="en-US" dirty="0" smtClean="0"/>
              <a:t>HVAC Savings = $572,832</a:t>
            </a:r>
          </a:p>
          <a:p>
            <a:pPr algn="ctr"/>
            <a:r>
              <a:rPr lang="en-US" dirty="0" smtClean="0"/>
              <a:t>Façade Savings = $2,351,760</a:t>
            </a:r>
          </a:p>
          <a:p>
            <a:pPr algn="ctr"/>
            <a:r>
              <a:rPr lang="en-US" dirty="0" smtClean="0"/>
              <a:t>Steel Savings = $283,092</a:t>
            </a:r>
          </a:p>
          <a:p>
            <a:pPr algn="ctr"/>
            <a:r>
              <a:rPr lang="en-US" b="1" dirty="0" smtClean="0"/>
              <a:t>Total = $3,207,684</a:t>
            </a:r>
          </a:p>
          <a:p>
            <a:pPr algn="ctr"/>
            <a:endParaRPr lang="en-US" b="1" dirty="0" smtClean="0"/>
          </a:p>
          <a:p>
            <a:pPr algn="ctr"/>
            <a:r>
              <a:rPr lang="en-US" u="sng" dirty="0" smtClean="0"/>
              <a:t>Energy Savings</a:t>
            </a:r>
          </a:p>
          <a:p>
            <a:pPr algn="ctr"/>
            <a:endParaRPr lang="en-US" dirty="0" smtClean="0"/>
          </a:p>
          <a:p>
            <a:pPr algn="ctr"/>
            <a:r>
              <a:rPr lang="en-US" dirty="0" smtClean="0"/>
              <a:t>5 Year = $1.5M – $3.5M</a:t>
            </a:r>
          </a:p>
          <a:p>
            <a:pPr algn="ctr"/>
            <a:r>
              <a:rPr lang="en-US" dirty="0" smtClean="0"/>
              <a:t>10 Year = $3.2M – $7.5M</a:t>
            </a:r>
          </a:p>
          <a:p>
            <a:pPr algn="ctr"/>
            <a:r>
              <a:rPr lang="en-US" dirty="0" smtClean="0"/>
              <a:t>20 Year = $7.6M - $17.7M</a:t>
            </a:r>
          </a:p>
          <a:p>
            <a:pPr algn="ctr"/>
            <a:r>
              <a:rPr lang="en-US" dirty="0" smtClean="0"/>
              <a:t>30 Year = $13.4M - $31.3M</a:t>
            </a:r>
          </a:p>
          <a:p>
            <a:pPr algn="ctr"/>
            <a:endParaRPr lang="en-US" dirty="0" smtClean="0"/>
          </a:p>
          <a:p>
            <a:pPr algn="ctr"/>
            <a:r>
              <a:rPr lang="en-US" u="sng" dirty="0" smtClean="0"/>
              <a:t>Revenue</a:t>
            </a:r>
          </a:p>
          <a:p>
            <a:pPr algn="ctr"/>
            <a:endParaRPr lang="en-US" u="sng" dirty="0" smtClean="0"/>
          </a:p>
          <a:p>
            <a:pPr algn="ctr"/>
            <a:r>
              <a:rPr lang="en-US" dirty="0" smtClean="0"/>
              <a:t>Total Yearly Revenue Generated = $18,125,537</a:t>
            </a:r>
          </a:p>
          <a:p>
            <a:r>
              <a:rPr lang="en-US" u="sng" dirty="0" smtClean="0"/>
              <a:t> </a:t>
            </a:r>
            <a:endParaRPr lang="en-US" u="sng"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a:t>
            </a:r>
            <a:r>
              <a:rPr lang="en-US" sz="2800" b="1" u="sng" dirty="0" smtClean="0">
                <a:effectLst>
                  <a:outerShdw blurRad="38100" dist="38100" dir="2700000" algn="tl">
                    <a:srgbClr val="808080"/>
                  </a:outerShdw>
                </a:effectLst>
              </a:rPr>
              <a:t>Structural)</a:t>
            </a:r>
            <a:endParaRPr lang="en-US" sz="2800" b="1" u="sng" dirty="0">
              <a:effectLst>
                <a:outerShdw blurRad="38100" dist="38100" dir="2700000" algn="tl">
                  <a:srgbClr val="808080"/>
                </a:outerShdw>
              </a:effectLst>
            </a:endParaRPr>
          </a:p>
        </p:txBody>
      </p:sp>
      <p:pic>
        <p:nvPicPr>
          <p:cNvPr id="12" name="Picture 11"/>
          <p:cNvPicPr/>
          <p:nvPr/>
        </p:nvPicPr>
        <p:blipFill>
          <a:blip r:embed="rId2"/>
          <a:srcRect l="13441" t="45814" r="8547" b="40325"/>
          <a:stretch>
            <a:fillRect/>
          </a:stretch>
        </p:blipFill>
        <p:spPr bwMode="auto">
          <a:xfrm>
            <a:off x="20027278" y="2286000"/>
            <a:ext cx="5652122"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9296400" y="914400"/>
            <a:ext cx="8915400" cy="6771084"/>
          </a:xfrm>
          <a:prstGeom prst="rect">
            <a:avLst/>
          </a:prstGeom>
          <a:noFill/>
        </p:spPr>
        <p:txBody>
          <a:bodyPr wrap="square" rtlCol="0">
            <a:spAutoFit/>
          </a:bodyPr>
          <a:lstStyle/>
          <a:p>
            <a:pPr marL="342900" indent="-342900"/>
            <a:r>
              <a:rPr lang="en-US" sz="2000" b="1" dirty="0" smtClean="0"/>
              <a:t>Problem Statement</a:t>
            </a:r>
          </a:p>
          <a:p>
            <a:pPr marL="342900" indent="-342900">
              <a:buFont typeface="Arial" pitchFamily="34" charset="0"/>
              <a:buChar char="•"/>
            </a:pPr>
            <a:r>
              <a:rPr lang="en-US" dirty="0" smtClean="0"/>
              <a:t>Note CP-4</a:t>
            </a:r>
          </a:p>
          <a:p>
            <a:pPr marL="342900" indent="-342900">
              <a:buFont typeface="Arial" pitchFamily="34" charset="0"/>
              <a:buChar char="•"/>
            </a:pPr>
            <a:r>
              <a:rPr lang="en-US" dirty="0" smtClean="0"/>
              <a:t>Contractor Poured Concrete to FF Elevation</a:t>
            </a:r>
          </a:p>
          <a:p>
            <a:pPr marL="342900" indent="-342900">
              <a:buFont typeface="Arial" pitchFamily="34" charset="0"/>
              <a:buChar char="•"/>
            </a:pPr>
            <a:r>
              <a:rPr lang="en-US" dirty="0" smtClean="0"/>
              <a:t>Did Not Check Thickness (Wet-Stick)</a:t>
            </a:r>
          </a:p>
          <a:p>
            <a:pPr marL="342900" indent="-342900">
              <a:buFont typeface="Arial" pitchFamily="34" charset="0"/>
              <a:buChar char="•"/>
            </a:pPr>
            <a:r>
              <a:rPr lang="en-US" dirty="0" smtClean="0"/>
              <a:t>Some Deflections of 2” Mid-Bay</a:t>
            </a:r>
          </a:p>
          <a:p>
            <a:pPr marL="342900" indent="-342900">
              <a:buFont typeface="Arial" pitchFamily="34" charset="0"/>
              <a:buChar char="•"/>
            </a:pPr>
            <a:r>
              <a:rPr lang="en-US" dirty="0" smtClean="0"/>
              <a:t>Contractor Responsible for all Over-pour</a:t>
            </a:r>
          </a:p>
          <a:p>
            <a:pPr marL="342900" indent="-342900">
              <a:buFont typeface="Arial" pitchFamily="34" charset="0"/>
              <a:buChar char="•"/>
            </a:pPr>
            <a:r>
              <a:rPr lang="en-US" dirty="0" smtClean="0"/>
              <a:t>Potential Problems</a:t>
            </a:r>
          </a:p>
          <a:p>
            <a:pPr marL="800100" lvl="1" indent="-342900">
              <a:buFont typeface="Arial" pitchFamily="34" charset="0"/>
              <a:buChar char="•"/>
            </a:pPr>
            <a:r>
              <a:rPr lang="en-US" dirty="0" smtClean="0"/>
              <a:t>Impact MEP Coordination</a:t>
            </a:r>
          </a:p>
          <a:p>
            <a:pPr marL="800100" lvl="1" indent="-342900">
              <a:buFont typeface="Arial" pitchFamily="34" charset="0"/>
              <a:buChar char="•"/>
            </a:pPr>
            <a:r>
              <a:rPr lang="en-US" dirty="0" smtClean="0"/>
              <a:t>Overload the Floor</a:t>
            </a:r>
          </a:p>
          <a:p>
            <a:pPr marL="800100" lvl="1" indent="-342900">
              <a:buFont typeface="Arial" pitchFamily="34" charset="0"/>
              <a:buChar char="•"/>
            </a:pPr>
            <a:r>
              <a:rPr lang="en-US" dirty="0" smtClean="0"/>
              <a:t>Floor Installation</a:t>
            </a:r>
          </a:p>
          <a:p>
            <a:pPr marL="800100" lvl="1" indent="-342900">
              <a:buFont typeface="Arial" pitchFamily="34" charset="0"/>
              <a:buChar char="•"/>
            </a:pPr>
            <a:r>
              <a:rPr lang="en-US" dirty="0" smtClean="0"/>
              <a:t>Door Jams </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Project  Background</a:t>
            </a:r>
          </a:p>
        </p:txBody>
      </p:sp>
      <p:sp>
        <p:nvSpPr>
          <p:cNvPr id="11268" name="Text Box 9"/>
          <p:cNvSpPr txBox="1">
            <a:spLocks noChangeArrowheads="1"/>
          </p:cNvSpPr>
          <p:nvPr/>
        </p:nvSpPr>
        <p:spPr bwMode="auto">
          <a:xfrm>
            <a:off x="9296400" y="3048000"/>
            <a:ext cx="8991600" cy="3028521"/>
          </a:xfrm>
          <a:prstGeom prst="rect">
            <a:avLst/>
          </a:prstGeom>
          <a:noFill/>
          <a:ln w="9525">
            <a:noFill/>
            <a:miter lim="800000"/>
            <a:headEnd/>
            <a:tailEnd/>
          </a:ln>
        </p:spPr>
        <p:txBody>
          <a:bodyPr>
            <a:spAutoFit/>
          </a:bodyPr>
          <a:lstStyle/>
          <a:p>
            <a:pPr>
              <a:lnSpc>
                <a:spcPct val="90000"/>
              </a:lnSpc>
              <a:spcBef>
                <a:spcPct val="50000"/>
              </a:spcBef>
            </a:pPr>
            <a:r>
              <a:rPr lang="en-US" dirty="0" smtClean="0"/>
              <a:t>New </a:t>
            </a:r>
            <a:r>
              <a:rPr lang="en-US" dirty="0"/>
              <a:t>Clinical Building </a:t>
            </a:r>
          </a:p>
          <a:p>
            <a:pPr lvl="1">
              <a:lnSpc>
                <a:spcPct val="90000"/>
              </a:lnSpc>
              <a:spcBef>
                <a:spcPct val="50000"/>
              </a:spcBef>
              <a:buFontTx/>
              <a:buChar char="•"/>
            </a:pPr>
            <a:r>
              <a:rPr lang="en-US" dirty="0"/>
              <a:t>Two Towers – Adult and Children’s with Connector </a:t>
            </a:r>
            <a:endParaRPr lang="en-US" dirty="0" smtClean="0"/>
          </a:p>
          <a:p>
            <a:pPr lvl="1">
              <a:lnSpc>
                <a:spcPct val="90000"/>
              </a:lnSpc>
              <a:spcBef>
                <a:spcPct val="50000"/>
              </a:spcBef>
              <a:buFontTx/>
              <a:buChar char="•"/>
            </a:pPr>
            <a:r>
              <a:rPr lang="en-US" dirty="0" smtClean="0"/>
              <a:t>1.6 Million SF</a:t>
            </a:r>
          </a:p>
          <a:p>
            <a:pPr lvl="1">
              <a:lnSpc>
                <a:spcPct val="90000"/>
              </a:lnSpc>
              <a:spcBef>
                <a:spcPct val="50000"/>
              </a:spcBef>
              <a:buFontTx/>
              <a:buChar char="•"/>
            </a:pPr>
            <a:r>
              <a:rPr lang="en-US" dirty="0" smtClean="0"/>
              <a:t>$</a:t>
            </a:r>
            <a:r>
              <a:rPr lang="en-US" dirty="0"/>
              <a:t>573 Million GMP</a:t>
            </a:r>
          </a:p>
          <a:p>
            <a:pPr lvl="1">
              <a:lnSpc>
                <a:spcPct val="90000"/>
              </a:lnSpc>
              <a:spcBef>
                <a:spcPct val="50000"/>
              </a:spcBef>
              <a:buFontTx/>
              <a:buChar char="•"/>
            </a:pPr>
            <a:r>
              <a:rPr lang="en-US" dirty="0"/>
              <a:t>Oct. 2006 – Dec. 2010</a:t>
            </a:r>
          </a:p>
          <a:p>
            <a:pPr lvl="1">
              <a:lnSpc>
                <a:spcPct val="90000"/>
              </a:lnSpc>
              <a:spcBef>
                <a:spcPct val="50000"/>
              </a:spcBef>
              <a:buFontTx/>
              <a:buChar char="•"/>
            </a:pPr>
            <a:r>
              <a:rPr lang="en-US" dirty="0"/>
              <a:t>Design-Bid-Build, Fast-track schedule</a:t>
            </a:r>
          </a:p>
          <a:p>
            <a:pPr lvl="1">
              <a:lnSpc>
                <a:spcPct val="90000"/>
              </a:lnSpc>
              <a:spcBef>
                <a:spcPct val="50000"/>
              </a:spcBef>
              <a:buFontTx/>
              <a:buChar char="•"/>
            </a:pPr>
            <a:r>
              <a:rPr lang="en-US" dirty="0"/>
              <a:t>Surrounded by operating hospitals throughout construction </a:t>
            </a:r>
          </a:p>
          <a:p>
            <a:pPr>
              <a:lnSpc>
                <a:spcPct val="80000"/>
              </a:lnSpc>
              <a:spcBef>
                <a:spcPct val="50000"/>
              </a:spcBef>
            </a:pPr>
            <a:endParaRPr lang="en-US" dirty="0"/>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pic>
        <p:nvPicPr>
          <p:cNvPr id="11278" name="Picture 13" descr="ProjectOrgChart.jpg"/>
          <p:cNvPicPr>
            <a:picLocks noChangeAspect="1" noChangeArrowheads="1"/>
          </p:cNvPicPr>
          <p:nvPr/>
        </p:nvPicPr>
        <p:blipFill>
          <a:blip r:embed="rId2"/>
          <a:srcRect l="6528" t="6117" r="1944" b="16710"/>
          <a:stretch>
            <a:fillRect/>
          </a:stretch>
        </p:blipFill>
        <p:spPr bwMode="auto">
          <a:xfrm>
            <a:off x="20726400" y="838200"/>
            <a:ext cx="4383088" cy="4876800"/>
          </a:xfrm>
          <a:prstGeom prst="rect">
            <a:avLst/>
          </a:prstGeom>
          <a:noFill/>
          <a:ln w="9525">
            <a:noFill/>
            <a:miter lim="800000"/>
            <a:headEnd/>
            <a:tailEnd/>
          </a:ln>
        </p:spPr>
      </p:pic>
      <p:sp>
        <p:nvSpPr>
          <p:cNvPr id="15" name="TextBox 14"/>
          <p:cNvSpPr txBox="1"/>
          <p:nvPr/>
        </p:nvSpPr>
        <p:spPr>
          <a:xfrm>
            <a:off x="9296400" y="914400"/>
            <a:ext cx="8991600" cy="2169825"/>
          </a:xfrm>
          <a:prstGeom prst="rect">
            <a:avLst/>
          </a:prstGeom>
          <a:noFill/>
        </p:spPr>
        <p:txBody>
          <a:bodyPr wrap="square" rtlCol="0">
            <a:spAutoFit/>
          </a:bodyPr>
          <a:lstStyle/>
          <a:p>
            <a:pPr>
              <a:lnSpc>
                <a:spcPct val="90000"/>
              </a:lnSpc>
              <a:spcBef>
                <a:spcPct val="50000"/>
              </a:spcBef>
            </a:pPr>
            <a:r>
              <a:rPr lang="en-US" dirty="0" smtClean="0"/>
              <a:t>Johns Hopkins Hospital </a:t>
            </a:r>
          </a:p>
          <a:p>
            <a:pPr lvl="1">
              <a:lnSpc>
                <a:spcPct val="90000"/>
              </a:lnSpc>
              <a:spcBef>
                <a:spcPct val="50000"/>
              </a:spcBef>
              <a:buFontTx/>
              <a:buChar char="•"/>
            </a:pPr>
            <a:r>
              <a:rPr lang="en-US" dirty="0" smtClean="0"/>
              <a:t>Ranked #1 Hospital since 1992 by U.S. News &amp; World Report</a:t>
            </a:r>
          </a:p>
          <a:p>
            <a:pPr lvl="1">
              <a:lnSpc>
                <a:spcPct val="90000"/>
              </a:lnSpc>
              <a:spcBef>
                <a:spcPct val="50000"/>
              </a:spcBef>
              <a:buFontTx/>
              <a:buChar char="•"/>
            </a:pPr>
            <a:r>
              <a:rPr lang="en-US" dirty="0" smtClean="0"/>
              <a:t>Annual Operating Budget = $4.1 Billion (2007)</a:t>
            </a:r>
          </a:p>
          <a:p>
            <a:pPr lvl="1">
              <a:lnSpc>
                <a:spcPct val="90000"/>
              </a:lnSpc>
              <a:spcBef>
                <a:spcPct val="50000"/>
              </a:spcBef>
              <a:buFontTx/>
              <a:buChar char="•"/>
            </a:pPr>
            <a:r>
              <a:rPr lang="en-US" dirty="0" smtClean="0"/>
              <a:t>82,523 Admissions, 72,797 Surgeries, 205,034 ER Visits</a:t>
            </a:r>
          </a:p>
          <a:p>
            <a:pPr lvl="1">
              <a:lnSpc>
                <a:spcPct val="90000"/>
              </a:lnSpc>
              <a:spcBef>
                <a:spcPct val="50000"/>
              </a:spcBef>
              <a:buFontTx/>
              <a:buChar char="•"/>
            </a:pPr>
            <a:r>
              <a:rPr lang="en-US" dirty="0" smtClean="0"/>
              <a:t>4.2 Million Square Feet of Building Space</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pic>
        <p:nvPicPr>
          <p:cNvPr id="11" name="Picture 10" descr="concrete pour.JPG"/>
          <p:cNvPicPr>
            <a:picLocks noChangeAspect="1"/>
          </p:cNvPicPr>
          <p:nvPr/>
        </p:nvPicPr>
        <p:blipFill>
          <a:blip r:embed="rId2" cstate="print"/>
          <a:stretch>
            <a:fillRect/>
          </a:stretch>
        </p:blipFill>
        <p:spPr>
          <a:xfrm>
            <a:off x="20421600" y="1219200"/>
            <a:ext cx="5029200" cy="3366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9448800" y="914400"/>
            <a:ext cx="8915400" cy="5109091"/>
          </a:xfrm>
          <a:prstGeom prst="rect">
            <a:avLst/>
          </a:prstGeom>
          <a:noFill/>
        </p:spPr>
        <p:txBody>
          <a:bodyPr wrap="square" rtlCol="0">
            <a:spAutoFit/>
          </a:bodyPr>
          <a:lstStyle/>
          <a:p>
            <a:pPr marL="342900" indent="-342900"/>
            <a:r>
              <a:rPr lang="en-US" sz="2000" b="1" dirty="0" smtClean="0"/>
              <a:t>Goal</a:t>
            </a:r>
          </a:p>
          <a:p>
            <a:pPr marL="342900" indent="-342900">
              <a:buFont typeface="Arial" pitchFamily="34" charset="0"/>
              <a:buChar char="•"/>
            </a:pPr>
            <a:r>
              <a:rPr lang="en-US" dirty="0" smtClean="0"/>
              <a:t>Examine How the Concrete Over-pour Issue was Addressed in the Design, Bid, and Construction Phases</a:t>
            </a:r>
          </a:p>
          <a:p>
            <a:pPr marL="342900" indent="-342900">
              <a:buFont typeface="Arial" pitchFamily="34" charset="0"/>
              <a:buChar char="•"/>
            </a:pPr>
            <a:r>
              <a:rPr lang="en-US" dirty="0" smtClean="0"/>
              <a:t>Calculate Typical Bay Deflections</a:t>
            </a:r>
          </a:p>
          <a:p>
            <a:pPr marL="342900" indent="-342900">
              <a:buFont typeface="Arial" pitchFamily="34" charset="0"/>
              <a:buChar char="•"/>
            </a:pPr>
            <a:r>
              <a:rPr lang="en-US" dirty="0" smtClean="0"/>
              <a:t>Strategy for Addressing this Constructability Challenge on Future Projects</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91" name="TextBox 90"/>
          <p:cNvSpPr txBox="1"/>
          <p:nvPr/>
        </p:nvSpPr>
        <p:spPr>
          <a:xfrm>
            <a:off x="9448800" y="914400"/>
            <a:ext cx="8915400" cy="5632311"/>
          </a:xfrm>
          <a:prstGeom prst="rect">
            <a:avLst/>
          </a:prstGeom>
          <a:noFill/>
        </p:spPr>
        <p:txBody>
          <a:bodyPr wrap="square" rtlCol="0">
            <a:spAutoFit/>
          </a:bodyPr>
          <a:lstStyle/>
          <a:p>
            <a:pPr marL="342900" indent="-342900"/>
            <a:r>
              <a:rPr lang="en-US" u="sng" dirty="0" smtClean="0"/>
              <a:t>Design Phase</a:t>
            </a:r>
          </a:p>
          <a:p>
            <a:pPr marL="342900" indent="-342900">
              <a:buFont typeface="Arial" pitchFamily="34" charset="0"/>
              <a:buChar char="•"/>
            </a:pPr>
            <a:r>
              <a:rPr lang="en-US" dirty="0" smtClean="0"/>
              <a:t>No FL Requirement =&gt; Note CP-4</a:t>
            </a:r>
          </a:p>
          <a:p>
            <a:pPr marL="342900" indent="-342900">
              <a:buFont typeface="Arial" pitchFamily="34" charset="0"/>
              <a:buChar char="•"/>
            </a:pPr>
            <a:r>
              <a:rPr lang="en-US" dirty="0" smtClean="0"/>
              <a:t>FF Requirement =  25 (1/4” Over 10’)</a:t>
            </a:r>
          </a:p>
          <a:p>
            <a:pPr marL="342900" indent="-342900">
              <a:buFont typeface="Arial" pitchFamily="34" charset="0"/>
              <a:buChar char="•"/>
            </a:pPr>
            <a:r>
              <a:rPr lang="en-US" dirty="0" smtClean="0"/>
              <a:t>Steel Deflection Difficult to Predict</a:t>
            </a:r>
          </a:p>
          <a:p>
            <a:pPr marL="342900" indent="-342900">
              <a:buFont typeface="Arial" pitchFamily="34" charset="0"/>
              <a:buChar char="•"/>
            </a:pPr>
            <a:r>
              <a:rPr lang="en-US" dirty="0" smtClean="0"/>
              <a:t>Camber Girders (Loads Not Predictable)</a:t>
            </a:r>
          </a:p>
          <a:p>
            <a:pPr marL="342900" indent="-342900">
              <a:buFont typeface="Arial" pitchFamily="34" charset="0"/>
              <a:buChar char="•"/>
            </a:pPr>
            <a:r>
              <a:rPr lang="en-US" dirty="0" smtClean="0"/>
              <a:t>Camber Beams (Loads Predictable)</a:t>
            </a:r>
          </a:p>
          <a:p>
            <a:pPr marL="342900" indent="-342900">
              <a:buFont typeface="Arial" pitchFamily="34" charset="0"/>
              <a:buChar char="•"/>
            </a:pPr>
            <a:r>
              <a:rPr lang="en-US" dirty="0" smtClean="0"/>
              <a:t>Engineer Carried 7 PSF for Concrete Over-pour in Construction Load</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cxnSp>
        <p:nvCxnSpPr>
          <p:cNvPr id="85" name="AutoShape 15"/>
          <p:cNvCxnSpPr>
            <a:cxnSpLocks noChangeShapeType="1"/>
          </p:cNvCxnSpPr>
          <p:nvPr/>
        </p:nvCxnSpPr>
        <p:spPr bwMode="auto">
          <a:xfrm>
            <a:off x="21367749" y="1636713"/>
            <a:ext cx="3657600" cy="0"/>
          </a:xfrm>
          <a:prstGeom prst="straightConnector1">
            <a:avLst/>
          </a:prstGeom>
          <a:noFill/>
          <a:ln w="19050">
            <a:solidFill>
              <a:schemeClr val="bg1"/>
            </a:solidFill>
            <a:round/>
            <a:headEnd/>
            <a:tailEnd/>
          </a:ln>
        </p:spPr>
      </p:cxnSp>
      <p:cxnSp>
        <p:nvCxnSpPr>
          <p:cNvPr id="86" name="AutoShape 34"/>
          <p:cNvCxnSpPr>
            <a:cxnSpLocks noChangeShapeType="1"/>
          </p:cNvCxnSpPr>
          <p:nvPr/>
        </p:nvCxnSpPr>
        <p:spPr bwMode="auto">
          <a:xfrm>
            <a:off x="21218524" y="1766888"/>
            <a:ext cx="0" cy="3657600"/>
          </a:xfrm>
          <a:prstGeom prst="straightConnector1">
            <a:avLst/>
          </a:prstGeom>
          <a:noFill/>
          <a:ln w="19050">
            <a:solidFill>
              <a:schemeClr val="bg1"/>
            </a:solidFill>
            <a:round/>
            <a:headEnd/>
            <a:tailEnd/>
          </a:ln>
        </p:spPr>
      </p:cxnSp>
      <p:cxnSp>
        <p:nvCxnSpPr>
          <p:cNvPr id="87" name="AutoShape 33"/>
          <p:cNvCxnSpPr>
            <a:cxnSpLocks noChangeShapeType="1"/>
          </p:cNvCxnSpPr>
          <p:nvPr/>
        </p:nvCxnSpPr>
        <p:spPr bwMode="auto">
          <a:xfrm>
            <a:off x="25142824" y="1766888"/>
            <a:ext cx="0" cy="3657600"/>
          </a:xfrm>
          <a:prstGeom prst="straightConnector1">
            <a:avLst/>
          </a:prstGeom>
          <a:noFill/>
          <a:ln w="19050">
            <a:solidFill>
              <a:schemeClr val="bg1"/>
            </a:solidFill>
            <a:round/>
            <a:headEnd/>
            <a:tailEnd/>
          </a:ln>
        </p:spPr>
      </p:cxnSp>
      <p:cxnSp>
        <p:nvCxnSpPr>
          <p:cNvPr id="88" name="AutoShape 32"/>
          <p:cNvCxnSpPr>
            <a:cxnSpLocks noChangeShapeType="1"/>
          </p:cNvCxnSpPr>
          <p:nvPr/>
        </p:nvCxnSpPr>
        <p:spPr bwMode="auto">
          <a:xfrm>
            <a:off x="21218524" y="4629150"/>
            <a:ext cx="3930650" cy="0"/>
          </a:xfrm>
          <a:prstGeom prst="straightConnector1">
            <a:avLst/>
          </a:prstGeom>
          <a:noFill/>
          <a:ln w="19050">
            <a:solidFill>
              <a:schemeClr val="bg1"/>
            </a:solidFill>
            <a:round/>
            <a:headEnd/>
            <a:tailEnd/>
          </a:ln>
        </p:spPr>
      </p:cxnSp>
      <p:cxnSp>
        <p:nvCxnSpPr>
          <p:cNvPr id="89" name="AutoShape 31"/>
          <p:cNvCxnSpPr>
            <a:cxnSpLocks noChangeShapeType="1"/>
          </p:cNvCxnSpPr>
          <p:nvPr/>
        </p:nvCxnSpPr>
        <p:spPr bwMode="auto">
          <a:xfrm>
            <a:off x="21218524" y="3638550"/>
            <a:ext cx="3930650" cy="0"/>
          </a:xfrm>
          <a:prstGeom prst="straightConnector1">
            <a:avLst/>
          </a:prstGeom>
          <a:noFill/>
          <a:ln w="19050">
            <a:solidFill>
              <a:schemeClr val="bg1"/>
            </a:solidFill>
            <a:round/>
            <a:headEnd/>
            <a:tailEnd/>
          </a:ln>
        </p:spPr>
      </p:cxnSp>
      <p:cxnSp>
        <p:nvCxnSpPr>
          <p:cNvPr id="90" name="AutoShape 30"/>
          <p:cNvCxnSpPr>
            <a:cxnSpLocks noChangeShapeType="1"/>
          </p:cNvCxnSpPr>
          <p:nvPr/>
        </p:nvCxnSpPr>
        <p:spPr bwMode="auto">
          <a:xfrm>
            <a:off x="21218524" y="2647950"/>
            <a:ext cx="3930650" cy="0"/>
          </a:xfrm>
          <a:prstGeom prst="straightConnector1">
            <a:avLst/>
          </a:prstGeom>
          <a:noFill/>
          <a:ln w="19050">
            <a:solidFill>
              <a:schemeClr val="bg1"/>
            </a:solidFill>
            <a:round/>
            <a:headEnd/>
            <a:tailEnd/>
          </a:ln>
        </p:spPr>
      </p:cxnSp>
      <p:cxnSp>
        <p:nvCxnSpPr>
          <p:cNvPr id="91" name="AutoShape 29"/>
          <p:cNvCxnSpPr>
            <a:cxnSpLocks noChangeShapeType="1"/>
          </p:cNvCxnSpPr>
          <p:nvPr/>
        </p:nvCxnSpPr>
        <p:spPr bwMode="auto">
          <a:xfrm>
            <a:off x="21367749" y="5562600"/>
            <a:ext cx="3657600" cy="0"/>
          </a:xfrm>
          <a:prstGeom prst="straightConnector1">
            <a:avLst/>
          </a:prstGeom>
          <a:noFill/>
          <a:ln w="19050">
            <a:solidFill>
              <a:schemeClr val="bg1"/>
            </a:solidFill>
            <a:round/>
            <a:headEnd/>
            <a:tailEnd/>
          </a:ln>
        </p:spPr>
      </p:cxnSp>
      <p:cxnSp>
        <p:nvCxnSpPr>
          <p:cNvPr id="92" name="AutoShape 62"/>
          <p:cNvCxnSpPr>
            <a:cxnSpLocks noChangeShapeType="1"/>
          </p:cNvCxnSpPr>
          <p:nvPr/>
        </p:nvCxnSpPr>
        <p:spPr bwMode="auto">
          <a:xfrm>
            <a:off x="21226461" y="1541463"/>
            <a:ext cx="0" cy="157162"/>
          </a:xfrm>
          <a:prstGeom prst="straightConnector1">
            <a:avLst/>
          </a:prstGeom>
          <a:noFill/>
          <a:ln w="19050">
            <a:solidFill>
              <a:schemeClr val="bg1"/>
            </a:solidFill>
            <a:round/>
            <a:headEnd/>
            <a:tailEnd/>
          </a:ln>
        </p:spPr>
      </p:cxnSp>
      <p:cxnSp>
        <p:nvCxnSpPr>
          <p:cNvPr id="93" name="AutoShape 61"/>
          <p:cNvCxnSpPr>
            <a:cxnSpLocks noChangeShapeType="1"/>
          </p:cNvCxnSpPr>
          <p:nvPr/>
        </p:nvCxnSpPr>
        <p:spPr bwMode="auto">
          <a:xfrm flipH="1">
            <a:off x="21153436" y="1703388"/>
            <a:ext cx="142875" cy="0"/>
          </a:xfrm>
          <a:prstGeom prst="straightConnector1">
            <a:avLst/>
          </a:prstGeom>
          <a:noFill/>
          <a:ln w="19050">
            <a:solidFill>
              <a:schemeClr val="bg1"/>
            </a:solidFill>
            <a:round/>
            <a:headEnd/>
            <a:tailEnd/>
          </a:ln>
        </p:spPr>
      </p:cxnSp>
      <p:cxnSp>
        <p:nvCxnSpPr>
          <p:cNvPr id="94" name="AutoShape 60"/>
          <p:cNvCxnSpPr>
            <a:cxnSpLocks noChangeShapeType="1"/>
          </p:cNvCxnSpPr>
          <p:nvPr/>
        </p:nvCxnSpPr>
        <p:spPr bwMode="auto">
          <a:xfrm flipH="1">
            <a:off x="21155024" y="1530350"/>
            <a:ext cx="142875" cy="0"/>
          </a:xfrm>
          <a:prstGeom prst="straightConnector1">
            <a:avLst/>
          </a:prstGeom>
          <a:noFill/>
          <a:ln w="19050">
            <a:solidFill>
              <a:schemeClr val="bg1"/>
            </a:solidFill>
            <a:round/>
            <a:headEnd/>
            <a:tailEnd/>
          </a:ln>
        </p:spPr>
      </p:cxnSp>
      <p:cxnSp>
        <p:nvCxnSpPr>
          <p:cNvPr id="95" name="AutoShape 28"/>
          <p:cNvCxnSpPr>
            <a:cxnSpLocks noChangeShapeType="1"/>
          </p:cNvCxnSpPr>
          <p:nvPr/>
        </p:nvCxnSpPr>
        <p:spPr bwMode="auto">
          <a:xfrm>
            <a:off x="25144411" y="5478463"/>
            <a:ext cx="0" cy="157162"/>
          </a:xfrm>
          <a:prstGeom prst="straightConnector1">
            <a:avLst/>
          </a:prstGeom>
          <a:noFill/>
          <a:ln w="19050">
            <a:solidFill>
              <a:schemeClr val="bg1"/>
            </a:solidFill>
            <a:round/>
            <a:headEnd/>
            <a:tailEnd/>
          </a:ln>
        </p:spPr>
      </p:cxnSp>
      <p:cxnSp>
        <p:nvCxnSpPr>
          <p:cNvPr id="96" name="AutoShape 27"/>
          <p:cNvCxnSpPr>
            <a:cxnSpLocks noChangeShapeType="1"/>
          </p:cNvCxnSpPr>
          <p:nvPr/>
        </p:nvCxnSpPr>
        <p:spPr bwMode="auto">
          <a:xfrm flipH="1">
            <a:off x="25071386" y="5638800"/>
            <a:ext cx="142875" cy="0"/>
          </a:xfrm>
          <a:prstGeom prst="straightConnector1">
            <a:avLst/>
          </a:prstGeom>
          <a:noFill/>
          <a:ln w="19050">
            <a:solidFill>
              <a:schemeClr val="bg1"/>
            </a:solidFill>
            <a:round/>
            <a:headEnd/>
            <a:tailEnd/>
          </a:ln>
        </p:spPr>
      </p:cxnSp>
      <p:cxnSp>
        <p:nvCxnSpPr>
          <p:cNvPr id="97" name="AutoShape 26"/>
          <p:cNvCxnSpPr>
            <a:cxnSpLocks noChangeShapeType="1"/>
          </p:cNvCxnSpPr>
          <p:nvPr/>
        </p:nvCxnSpPr>
        <p:spPr bwMode="auto">
          <a:xfrm flipH="1">
            <a:off x="25072974" y="5467350"/>
            <a:ext cx="142875" cy="0"/>
          </a:xfrm>
          <a:prstGeom prst="straightConnector1">
            <a:avLst/>
          </a:prstGeom>
          <a:noFill/>
          <a:ln w="19050">
            <a:solidFill>
              <a:schemeClr val="bg1"/>
            </a:solidFill>
            <a:round/>
            <a:headEnd/>
            <a:tailEnd/>
          </a:ln>
        </p:spPr>
      </p:cxnSp>
      <p:cxnSp>
        <p:nvCxnSpPr>
          <p:cNvPr id="98" name="AutoShape 25"/>
          <p:cNvCxnSpPr>
            <a:cxnSpLocks noChangeShapeType="1"/>
          </p:cNvCxnSpPr>
          <p:nvPr/>
        </p:nvCxnSpPr>
        <p:spPr bwMode="auto">
          <a:xfrm>
            <a:off x="21218524" y="5478463"/>
            <a:ext cx="0" cy="157162"/>
          </a:xfrm>
          <a:prstGeom prst="straightConnector1">
            <a:avLst/>
          </a:prstGeom>
          <a:noFill/>
          <a:ln w="19050">
            <a:solidFill>
              <a:schemeClr val="bg1"/>
            </a:solidFill>
            <a:round/>
            <a:headEnd/>
            <a:tailEnd/>
          </a:ln>
        </p:spPr>
      </p:cxnSp>
      <p:cxnSp>
        <p:nvCxnSpPr>
          <p:cNvPr id="99" name="AutoShape 24"/>
          <p:cNvCxnSpPr>
            <a:cxnSpLocks noChangeShapeType="1"/>
          </p:cNvCxnSpPr>
          <p:nvPr/>
        </p:nvCxnSpPr>
        <p:spPr bwMode="auto">
          <a:xfrm flipH="1">
            <a:off x="21147086" y="5638800"/>
            <a:ext cx="142875" cy="0"/>
          </a:xfrm>
          <a:prstGeom prst="straightConnector1">
            <a:avLst/>
          </a:prstGeom>
          <a:noFill/>
          <a:ln w="19050">
            <a:solidFill>
              <a:schemeClr val="bg1"/>
            </a:solidFill>
            <a:round/>
            <a:headEnd/>
            <a:tailEnd/>
          </a:ln>
        </p:spPr>
      </p:cxnSp>
      <p:cxnSp>
        <p:nvCxnSpPr>
          <p:cNvPr id="100" name="AutoShape 23"/>
          <p:cNvCxnSpPr>
            <a:cxnSpLocks noChangeShapeType="1"/>
          </p:cNvCxnSpPr>
          <p:nvPr/>
        </p:nvCxnSpPr>
        <p:spPr bwMode="auto">
          <a:xfrm flipH="1">
            <a:off x="21148674" y="5467350"/>
            <a:ext cx="142875" cy="0"/>
          </a:xfrm>
          <a:prstGeom prst="straightConnector1">
            <a:avLst/>
          </a:prstGeom>
          <a:noFill/>
          <a:ln w="19050">
            <a:solidFill>
              <a:schemeClr val="bg1"/>
            </a:solidFill>
            <a:round/>
            <a:headEnd/>
            <a:tailEnd/>
          </a:ln>
        </p:spPr>
      </p:cxnSp>
      <p:cxnSp>
        <p:nvCxnSpPr>
          <p:cNvPr id="101" name="AutoShape 13"/>
          <p:cNvCxnSpPr>
            <a:cxnSpLocks noChangeShapeType="1"/>
          </p:cNvCxnSpPr>
          <p:nvPr/>
        </p:nvCxnSpPr>
        <p:spPr bwMode="auto">
          <a:xfrm>
            <a:off x="25142824" y="1560513"/>
            <a:ext cx="0" cy="157162"/>
          </a:xfrm>
          <a:prstGeom prst="straightConnector1">
            <a:avLst/>
          </a:prstGeom>
          <a:noFill/>
          <a:ln w="19050">
            <a:solidFill>
              <a:schemeClr val="bg1"/>
            </a:solidFill>
            <a:round/>
            <a:headEnd/>
            <a:tailEnd/>
          </a:ln>
        </p:spPr>
      </p:cxnSp>
      <p:cxnSp>
        <p:nvCxnSpPr>
          <p:cNvPr id="102" name="AutoShape 12"/>
          <p:cNvCxnSpPr>
            <a:cxnSpLocks noChangeShapeType="1"/>
          </p:cNvCxnSpPr>
          <p:nvPr/>
        </p:nvCxnSpPr>
        <p:spPr bwMode="auto">
          <a:xfrm flipH="1">
            <a:off x="25069799" y="1720850"/>
            <a:ext cx="142875" cy="0"/>
          </a:xfrm>
          <a:prstGeom prst="straightConnector1">
            <a:avLst/>
          </a:prstGeom>
          <a:noFill/>
          <a:ln w="19050">
            <a:solidFill>
              <a:schemeClr val="bg1"/>
            </a:solidFill>
            <a:round/>
            <a:headEnd/>
            <a:tailEnd/>
          </a:ln>
        </p:spPr>
      </p:cxnSp>
      <p:cxnSp>
        <p:nvCxnSpPr>
          <p:cNvPr id="103" name="AutoShape 11"/>
          <p:cNvCxnSpPr>
            <a:cxnSpLocks noChangeShapeType="1"/>
          </p:cNvCxnSpPr>
          <p:nvPr/>
        </p:nvCxnSpPr>
        <p:spPr bwMode="auto">
          <a:xfrm flipH="1">
            <a:off x="25071386" y="1549400"/>
            <a:ext cx="142875" cy="0"/>
          </a:xfrm>
          <a:prstGeom prst="straightConnector1">
            <a:avLst/>
          </a:prstGeom>
          <a:noFill/>
          <a:ln w="19050">
            <a:solidFill>
              <a:schemeClr val="bg1"/>
            </a:solidFill>
            <a:round/>
            <a:headEnd/>
            <a:tailEnd/>
          </a:ln>
        </p:spPr>
      </p:cxnSp>
      <p:cxnSp>
        <p:nvCxnSpPr>
          <p:cNvPr id="104" name="AutoShape 53"/>
          <p:cNvCxnSpPr>
            <a:cxnSpLocks noChangeShapeType="1"/>
          </p:cNvCxnSpPr>
          <p:nvPr/>
        </p:nvCxnSpPr>
        <p:spPr bwMode="auto">
          <a:xfrm>
            <a:off x="20596224" y="1638300"/>
            <a:ext cx="0" cy="3932238"/>
          </a:xfrm>
          <a:prstGeom prst="straightConnector1">
            <a:avLst/>
          </a:prstGeom>
          <a:noFill/>
          <a:ln w="19050">
            <a:solidFill>
              <a:schemeClr val="bg1"/>
            </a:solidFill>
            <a:round/>
            <a:headEnd/>
            <a:tailEnd/>
          </a:ln>
        </p:spPr>
      </p:cxnSp>
      <p:cxnSp>
        <p:nvCxnSpPr>
          <p:cNvPr id="105" name="AutoShape 59"/>
          <p:cNvCxnSpPr>
            <a:cxnSpLocks noChangeShapeType="1"/>
          </p:cNvCxnSpPr>
          <p:nvPr/>
        </p:nvCxnSpPr>
        <p:spPr bwMode="auto">
          <a:xfrm>
            <a:off x="21220111" y="1230313"/>
            <a:ext cx="3930650" cy="0"/>
          </a:xfrm>
          <a:prstGeom prst="straightConnector1">
            <a:avLst/>
          </a:prstGeom>
          <a:noFill/>
          <a:ln w="19050">
            <a:solidFill>
              <a:schemeClr val="bg1"/>
            </a:solidFill>
            <a:round/>
            <a:headEnd/>
            <a:tailEnd/>
          </a:ln>
        </p:spPr>
      </p:cxnSp>
      <p:cxnSp>
        <p:nvCxnSpPr>
          <p:cNvPr id="106" name="AutoShape 58"/>
          <p:cNvCxnSpPr>
            <a:cxnSpLocks noChangeShapeType="1"/>
          </p:cNvCxnSpPr>
          <p:nvPr/>
        </p:nvCxnSpPr>
        <p:spPr bwMode="auto">
          <a:xfrm flipH="1">
            <a:off x="21229636" y="1171575"/>
            <a:ext cx="1588" cy="320675"/>
          </a:xfrm>
          <a:prstGeom prst="straightConnector1">
            <a:avLst/>
          </a:prstGeom>
          <a:noFill/>
          <a:ln w="19050">
            <a:solidFill>
              <a:schemeClr val="bg1"/>
            </a:solidFill>
            <a:round/>
            <a:headEnd/>
            <a:tailEnd/>
          </a:ln>
        </p:spPr>
      </p:cxnSp>
      <p:cxnSp>
        <p:nvCxnSpPr>
          <p:cNvPr id="107" name="AutoShape 57"/>
          <p:cNvCxnSpPr>
            <a:cxnSpLocks noChangeShapeType="1"/>
          </p:cNvCxnSpPr>
          <p:nvPr/>
        </p:nvCxnSpPr>
        <p:spPr bwMode="auto">
          <a:xfrm flipH="1">
            <a:off x="25144411" y="1169988"/>
            <a:ext cx="1588" cy="334962"/>
          </a:xfrm>
          <a:prstGeom prst="straightConnector1">
            <a:avLst/>
          </a:prstGeom>
          <a:noFill/>
          <a:ln w="19050">
            <a:solidFill>
              <a:schemeClr val="bg1"/>
            </a:solidFill>
            <a:round/>
            <a:headEnd/>
            <a:tailEnd/>
          </a:ln>
        </p:spPr>
      </p:cxnSp>
      <p:cxnSp>
        <p:nvCxnSpPr>
          <p:cNvPr id="108" name="AutoShape 52"/>
          <p:cNvCxnSpPr>
            <a:cxnSpLocks noChangeShapeType="1"/>
          </p:cNvCxnSpPr>
          <p:nvPr/>
        </p:nvCxnSpPr>
        <p:spPr bwMode="auto">
          <a:xfrm flipH="1">
            <a:off x="20566061" y="1617663"/>
            <a:ext cx="346075" cy="1587"/>
          </a:xfrm>
          <a:prstGeom prst="straightConnector1">
            <a:avLst/>
          </a:prstGeom>
          <a:noFill/>
          <a:ln w="19050">
            <a:solidFill>
              <a:schemeClr val="bg1"/>
            </a:solidFill>
            <a:round/>
            <a:headEnd/>
            <a:tailEnd/>
          </a:ln>
        </p:spPr>
      </p:cxnSp>
      <p:cxnSp>
        <p:nvCxnSpPr>
          <p:cNvPr id="109" name="AutoShape 51"/>
          <p:cNvCxnSpPr>
            <a:cxnSpLocks noChangeShapeType="1"/>
          </p:cNvCxnSpPr>
          <p:nvPr/>
        </p:nvCxnSpPr>
        <p:spPr bwMode="auto">
          <a:xfrm>
            <a:off x="20558124" y="5567363"/>
            <a:ext cx="346075" cy="1587"/>
          </a:xfrm>
          <a:prstGeom prst="straightConnector1">
            <a:avLst/>
          </a:prstGeom>
          <a:noFill/>
          <a:ln w="19050">
            <a:solidFill>
              <a:schemeClr val="bg1"/>
            </a:solidFill>
            <a:round/>
            <a:headEnd/>
            <a:tailEnd/>
          </a:ln>
        </p:spPr>
      </p:cxnSp>
      <p:cxnSp>
        <p:nvCxnSpPr>
          <p:cNvPr id="110" name="AutoShape 56"/>
          <p:cNvCxnSpPr>
            <a:cxnSpLocks noChangeShapeType="1"/>
          </p:cNvCxnSpPr>
          <p:nvPr/>
        </p:nvCxnSpPr>
        <p:spPr bwMode="auto">
          <a:xfrm flipV="1">
            <a:off x="21201061" y="1171575"/>
            <a:ext cx="73025" cy="115888"/>
          </a:xfrm>
          <a:prstGeom prst="straightConnector1">
            <a:avLst/>
          </a:prstGeom>
          <a:noFill/>
          <a:ln w="19050">
            <a:solidFill>
              <a:schemeClr val="bg1"/>
            </a:solidFill>
            <a:round/>
            <a:headEnd/>
            <a:tailEnd/>
          </a:ln>
        </p:spPr>
      </p:cxnSp>
      <p:cxnSp>
        <p:nvCxnSpPr>
          <p:cNvPr id="111" name="AutoShape 55"/>
          <p:cNvCxnSpPr>
            <a:cxnSpLocks noChangeShapeType="1"/>
          </p:cNvCxnSpPr>
          <p:nvPr/>
        </p:nvCxnSpPr>
        <p:spPr bwMode="auto">
          <a:xfrm flipV="1">
            <a:off x="25114249" y="1169988"/>
            <a:ext cx="73025" cy="115887"/>
          </a:xfrm>
          <a:prstGeom prst="straightConnector1">
            <a:avLst/>
          </a:prstGeom>
          <a:noFill/>
          <a:ln w="19050">
            <a:solidFill>
              <a:schemeClr val="bg1"/>
            </a:solidFill>
            <a:round/>
            <a:headEnd/>
            <a:tailEnd/>
          </a:ln>
        </p:spPr>
      </p:cxnSp>
      <p:cxnSp>
        <p:nvCxnSpPr>
          <p:cNvPr id="112" name="AutoShape 50"/>
          <p:cNvCxnSpPr>
            <a:cxnSpLocks noChangeShapeType="1"/>
          </p:cNvCxnSpPr>
          <p:nvPr/>
        </p:nvCxnSpPr>
        <p:spPr bwMode="auto">
          <a:xfrm flipV="1">
            <a:off x="20566061" y="1563688"/>
            <a:ext cx="73025" cy="115887"/>
          </a:xfrm>
          <a:prstGeom prst="straightConnector1">
            <a:avLst/>
          </a:prstGeom>
          <a:noFill/>
          <a:ln w="19050">
            <a:solidFill>
              <a:schemeClr val="bg1"/>
            </a:solidFill>
            <a:round/>
            <a:headEnd/>
            <a:tailEnd/>
          </a:ln>
        </p:spPr>
      </p:cxnSp>
      <p:cxnSp>
        <p:nvCxnSpPr>
          <p:cNvPr id="113" name="AutoShape 49"/>
          <p:cNvCxnSpPr>
            <a:cxnSpLocks noChangeShapeType="1"/>
          </p:cNvCxnSpPr>
          <p:nvPr/>
        </p:nvCxnSpPr>
        <p:spPr bwMode="auto">
          <a:xfrm flipV="1">
            <a:off x="20558124" y="5505450"/>
            <a:ext cx="73025" cy="115888"/>
          </a:xfrm>
          <a:prstGeom prst="straightConnector1">
            <a:avLst/>
          </a:prstGeom>
          <a:noFill/>
          <a:ln w="19050">
            <a:solidFill>
              <a:schemeClr val="bg1"/>
            </a:solidFill>
            <a:round/>
            <a:headEnd/>
            <a:tailEnd/>
          </a:ln>
        </p:spPr>
      </p:cxnSp>
      <p:sp>
        <p:nvSpPr>
          <p:cNvPr id="114" name="Text Box 54"/>
          <p:cNvSpPr txBox="1">
            <a:spLocks noChangeArrowheads="1"/>
          </p:cNvSpPr>
          <p:nvPr/>
        </p:nvSpPr>
        <p:spPr bwMode="auto">
          <a:xfrm>
            <a:off x="22860000" y="819150"/>
            <a:ext cx="638175" cy="295275"/>
          </a:xfrm>
          <a:prstGeom prst="rect">
            <a:avLst/>
          </a:prstGeom>
          <a:noFill/>
          <a:ln w="19050">
            <a:noFill/>
            <a:miter lim="800000"/>
            <a:headEnd/>
            <a:tailEnd/>
          </a:ln>
        </p:spPr>
        <p:txBody>
          <a:bodyPr/>
          <a:lstStyle/>
          <a:p>
            <a:pPr eaLnBrk="0" hangingPunct="0">
              <a:spcBef>
                <a:spcPct val="50000"/>
              </a:spcBef>
            </a:pPr>
            <a:r>
              <a:rPr lang="en-US" sz="1100" b="1" dirty="0">
                <a:ea typeface="Calibri" pitchFamily="34" charset="0"/>
                <a:cs typeface="Calibri" pitchFamily="34" charset="0"/>
              </a:rPr>
              <a:t>28’-8”</a:t>
            </a:r>
            <a:endParaRPr lang="en-US" dirty="0"/>
          </a:p>
        </p:txBody>
      </p:sp>
      <p:sp>
        <p:nvSpPr>
          <p:cNvPr id="115" name="Text Box 48"/>
          <p:cNvSpPr txBox="1">
            <a:spLocks noChangeArrowheads="1"/>
          </p:cNvSpPr>
          <p:nvPr/>
        </p:nvSpPr>
        <p:spPr bwMode="auto">
          <a:xfrm rot="-5400000">
            <a:off x="20005674" y="3222625"/>
            <a:ext cx="976312" cy="312738"/>
          </a:xfrm>
          <a:prstGeom prst="rect">
            <a:avLst/>
          </a:prstGeom>
          <a:noFill/>
          <a:ln w="19050">
            <a:noFill/>
            <a:miter lim="800000"/>
            <a:headEnd/>
            <a:tailEnd/>
          </a:ln>
        </p:spPr>
        <p:txBody>
          <a:bodyPr/>
          <a:lstStyle/>
          <a:p>
            <a:pPr eaLnBrk="0" hangingPunct="0">
              <a:spcBef>
                <a:spcPct val="50000"/>
              </a:spcBef>
            </a:pPr>
            <a:r>
              <a:rPr lang="en-US" sz="1100" b="1">
                <a:ea typeface="Calibri" pitchFamily="34" charset="0"/>
                <a:cs typeface="Calibri" pitchFamily="34" charset="0"/>
              </a:rPr>
              <a:t>28’-8”</a:t>
            </a:r>
            <a:endParaRPr lang="en-US"/>
          </a:p>
        </p:txBody>
      </p:sp>
      <p:sp>
        <p:nvSpPr>
          <p:cNvPr id="116" name="Text Box 14"/>
          <p:cNvSpPr txBox="1">
            <a:spLocks noChangeArrowheads="1"/>
          </p:cNvSpPr>
          <p:nvPr/>
        </p:nvSpPr>
        <p:spPr bwMode="auto">
          <a:xfrm>
            <a:off x="22637749" y="1422400"/>
            <a:ext cx="1227137" cy="295275"/>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W16x26 c = ¾”</a:t>
            </a:r>
            <a:endParaRPr lang="en-US"/>
          </a:p>
        </p:txBody>
      </p:sp>
      <p:cxnSp>
        <p:nvCxnSpPr>
          <p:cNvPr id="117" name="AutoShape 47"/>
          <p:cNvCxnSpPr>
            <a:cxnSpLocks noChangeShapeType="1"/>
          </p:cNvCxnSpPr>
          <p:nvPr/>
        </p:nvCxnSpPr>
        <p:spPr bwMode="auto">
          <a:xfrm>
            <a:off x="20732749" y="4629150"/>
            <a:ext cx="173037" cy="1588"/>
          </a:xfrm>
          <a:prstGeom prst="straightConnector1">
            <a:avLst/>
          </a:prstGeom>
          <a:noFill/>
          <a:ln w="19050">
            <a:solidFill>
              <a:schemeClr val="bg1"/>
            </a:solidFill>
            <a:round/>
            <a:headEnd/>
            <a:tailEnd/>
          </a:ln>
        </p:spPr>
      </p:cxnSp>
      <p:cxnSp>
        <p:nvCxnSpPr>
          <p:cNvPr id="118" name="AutoShape 46"/>
          <p:cNvCxnSpPr>
            <a:cxnSpLocks noChangeShapeType="1"/>
          </p:cNvCxnSpPr>
          <p:nvPr/>
        </p:nvCxnSpPr>
        <p:spPr bwMode="auto">
          <a:xfrm>
            <a:off x="20732749" y="3638550"/>
            <a:ext cx="173037" cy="0"/>
          </a:xfrm>
          <a:prstGeom prst="straightConnector1">
            <a:avLst/>
          </a:prstGeom>
          <a:noFill/>
          <a:ln w="19050">
            <a:solidFill>
              <a:schemeClr val="bg1"/>
            </a:solidFill>
            <a:round/>
            <a:headEnd/>
            <a:tailEnd/>
          </a:ln>
        </p:spPr>
      </p:cxnSp>
      <p:cxnSp>
        <p:nvCxnSpPr>
          <p:cNvPr id="119" name="AutoShape 45"/>
          <p:cNvCxnSpPr>
            <a:cxnSpLocks noChangeShapeType="1"/>
          </p:cNvCxnSpPr>
          <p:nvPr/>
        </p:nvCxnSpPr>
        <p:spPr bwMode="auto">
          <a:xfrm>
            <a:off x="20732749" y="2647950"/>
            <a:ext cx="173037" cy="0"/>
          </a:xfrm>
          <a:prstGeom prst="straightConnector1">
            <a:avLst/>
          </a:prstGeom>
          <a:noFill/>
          <a:ln w="19050">
            <a:solidFill>
              <a:schemeClr val="bg1"/>
            </a:solidFill>
            <a:round/>
            <a:headEnd/>
            <a:tailEnd/>
          </a:ln>
        </p:spPr>
      </p:cxnSp>
      <p:cxnSp>
        <p:nvCxnSpPr>
          <p:cNvPr id="120" name="AutoShape 44"/>
          <p:cNvCxnSpPr>
            <a:cxnSpLocks noChangeShapeType="1"/>
          </p:cNvCxnSpPr>
          <p:nvPr/>
        </p:nvCxnSpPr>
        <p:spPr bwMode="auto">
          <a:xfrm>
            <a:off x="20764499" y="1633538"/>
            <a:ext cx="0" cy="3932237"/>
          </a:xfrm>
          <a:prstGeom prst="straightConnector1">
            <a:avLst/>
          </a:prstGeom>
          <a:noFill/>
          <a:ln w="19050">
            <a:solidFill>
              <a:schemeClr val="bg1"/>
            </a:solidFill>
            <a:round/>
            <a:headEnd/>
            <a:tailEnd/>
          </a:ln>
        </p:spPr>
      </p:cxnSp>
      <p:cxnSp>
        <p:nvCxnSpPr>
          <p:cNvPr id="121" name="AutoShape 43"/>
          <p:cNvCxnSpPr>
            <a:cxnSpLocks noChangeShapeType="1"/>
          </p:cNvCxnSpPr>
          <p:nvPr/>
        </p:nvCxnSpPr>
        <p:spPr bwMode="auto">
          <a:xfrm flipV="1">
            <a:off x="20732749" y="2589213"/>
            <a:ext cx="73025" cy="115887"/>
          </a:xfrm>
          <a:prstGeom prst="straightConnector1">
            <a:avLst/>
          </a:prstGeom>
          <a:noFill/>
          <a:ln w="19050">
            <a:solidFill>
              <a:schemeClr val="bg1"/>
            </a:solidFill>
            <a:round/>
            <a:headEnd/>
            <a:tailEnd/>
          </a:ln>
        </p:spPr>
      </p:cxnSp>
      <p:cxnSp>
        <p:nvCxnSpPr>
          <p:cNvPr id="122" name="AutoShape 42"/>
          <p:cNvCxnSpPr>
            <a:cxnSpLocks noChangeShapeType="1"/>
          </p:cNvCxnSpPr>
          <p:nvPr/>
        </p:nvCxnSpPr>
        <p:spPr bwMode="auto">
          <a:xfrm flipV="1">
            <a:off x="20732749" y="1570038"/>
            <a:ext cx="73025" cy="115887"/>
          </a:xfrm>
          <a:prstGeom prst="straightConnector1">
            <a:avLst/>
          </a:prstGeom>
          <a:noFill/>
          <a:ln w="19050">
            <a:solidFill>
              <a:schemeClr val="bg1"/>
            </a:solidFill>
            <a:round/>
            <a:headEnd/>
            <a:tailEnd/>
          </a:ln>
        </p:spPr>
      </p:cxnSp>
      <p:cxnSp>
        <p:nvCxnSpPr>
          <p:cNvPr id="123" name="AutoShape 41"/>
          <p:cNvCxnSpPr>
            <a:cxnSpLocks noChangeShapeType="1"/>
          </p:cNvCxnSpPr>
          <p:nvPr/>
        </p:nvCxnSpPr>
        <p:spPr bwMode="auto">
          <a:xfrm flipV="1">
            <a:off x="20729574" y="5514975"/>
            <a:ext cx="73025" cy="115888"/>
          </a:xfrm>
          <a:prstGeom prst="straightConnector1">
            <a:avLst/>
          </a:prstGeom>
          <a:noFill/>
          <a:ln w="19050">
            <a:solidFill>
              <a:schemeClr val="bg1"/>
            </a:solidFill>
            <a:round/>
            <a:headEnd/>
            <a:tailEnd/>
          </a:ln>
        </p:spPr>
      </p:cxnSp>
      <p:cxnSp>
        <p:nvCxnSpPr>
          <p:cNvPr id="124" name="AutoShape 40"/>
          <p:cNvCxnSpPr>
            <a:cxnSpLocks noChangeShapeType="1"/>
          </p:cNvCxnSpPr>
          <p:nvPr/>
        </p:nvCxnSpPr>
        <p:spPr bwMode="auto">
          <a:xfrm flipV="1">
            <a:off x="20732749" y="4576763"/>
            <a:ext cx="73025" cy="115887"/>
          </a:xfrm>
          <a:prstGeom prst="straightConnector1">
            <a:avLst/>
          </a:prstGeom>
          <a:noFill/>
          <a:ln w="19050">
            <a:solidFill>
              <a:schemeClr val="bg1"/>
            </a:solidFill>
            <a:round/>
            <a:headEnd/>
            <a:tailEnd/>
          </a:ln>
        </p:spPr>
      </p:cxnSp>
      <p:cxnSp>
        <p:nvCxnSpPr>
          <p:cNvPr id="125" name="AutoShape 39"/>
          <p:cNvCxnSpPr>
            <a:cxnSpLocks noChangeShapeType="1"/>
          </p:cNvCxnSpPr>
          <p:nvPr/>
        </p:nvCxnSpPr>
        <p:spPr bwMode="auto">
          <a:xfrm flipV="1">
            <a:off x="20729574" y="3584575"/>
            <a:ext cx="73025" cy="115888"/>
          </a:xfrm>
          <a:prstGeom prst="straightConnector1">
            <a:avLst/>
          </a:prstGeom>
          <a:noFill/>
          <a:ln w="19050">
            <a:solidFill>
              <a:schemeClr val="bg1"/>
            </a:solidFill>
            <a:round/>
            <a:headEnd/>
            <a:tailEnd/>
          </a:ln>
        </p:spPr>
      </p:cxnSp>
      <p:sp>
        <p:nvSpPr>
          <p:cNvPr id="126" name="Text Box 37"/>
          <p:cNvSpPr txBox="1">
            <a:spLocks noChangeArrowheads="1"/>
          </p:cNvSpPr>
          <p:nvPr/>
        </p:nvSpPr>
        <p:spPr bwMode="auto">
          <a:xfrm rot="-5400000">
            <a:off x="20377149" y="3749675"/>
            <a:ext cx="727075" cy="352425"/>
          </a:xfrm>
          <a:prstGeom prst="rect">
            <a:avLst/>
          </a:prstGeom>
          <a:noFill/>
          <a:ln w="19050">
            <a:noFill/>
            <a:miter lim="800000"/>
            <a:headEnd/>
            <a:tailEnd/>
          </a:ln>
        </p:spPr>
        <p:txBody>
          <a:bodyPr/>
          <a:lstStyle/>
          <a:p>
            <a:pPr eaLnBrk="0" hangingPunct="0">
              <a:spcBef>
                <a:spcPct val="50000"/>
              </a:spcBef>
            </a:pPr>
            <a:r>
              <a:rPr lang="en-US" sz="1000" b="1">
                <a:ea typeface="Calibri" pitchFamily="34" charset="0"/>
                <a:cs typeface="Calibri" pitchFamily="34" charset="0"/>
              </a:rPr>
              <a:t>EQ.</a:t>
            </a:r>
            <a:endParaRPr lang="en-US" sz="1000"/>
          </a:p>
        </p:txBody>
      </p:sp>
      <p:sp>
        <p:nvSpPr>
          <p:cNvPr id="127" name="Text Box 18"/>
          <p:cNvSpPr txBox="1">
            <a:spLocks noChangeArrowheads="1"/>
          </p:cNvSpPr>
          <p:nvPr/>
        </p:nvSpPr>
        <p:spPr bwMode="auto">
          <a:xfrm rot="-5400000">
            <a:off x="20518436" y="3327400"/>
            <a:ext cx="1177925" cy="276225"/>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W21x57 c = 0”</a:t>
            </a:r>
            <a:endParaRPr lang="en-US"/>
          </a:p>
        </p:txBody>
      </p:sp>
      <p:sp>
        <p:nvSpPr>
          <p:cNvPr id="128" name="Text Box 37"/>
          <p:cNvSpPr txBox="1">
            <a:spLocks noChangeArrowheads="1"/>
          </p:cNvSpPr>
          <p:nvPr/>
        </p:nvSpPr>
        <p:spPr bwMode="auto">
          <a:xfrm rot="-5400000">
            <a:off x="20371593" y="4695031"/>
            <a:ext cx="725488" cy="352425"/>
          </a:xfrm>
          <a:prstGeom prst="rect">
            <a:avLst/>
          </a:prstGeom>
          <a:noFill/>
          <a:ln w="19050">
            <a:noFill/>
            <a:miter lim="800000"/>
            <a:headEnd/>
            <a:tailEnd/>
          </a:ln>
        </p:spPr>
        <p:txBody>
          <a:bodyPr/>
          <a:lstStyle/>
          <a:p>
            <a:pPr eaLnBrk="0" hangingPunct="0">
              <a:spcBef>
                <a:spcPct val="50000"/>
              </a:spcBef>
            </a:pPr>
            <a:r>
              <a:rPr lang="en-US" sz="1000" b="1">
                <a:ea typeface="Calibri" pitchFamily="34" charset="0"/>
                <a:cs typeface="Calibri" pitchFamily="34" charset="0"/>
              </a:rPr>
              <a:t>EQ.</a:t>
            </a:r>
            <a:endParaRPr lang="en-US" sz="1000"/>
          </a:p>
        </p:txBody>
      </p:sp>
      <p:sp>
        <p:nvSpPr>
          <p:cNvPr id="129" name="Text Box 37"/>
          <p:cNvSpPr txBox="1">
            <a:spLocks noChangeArrowheads="1"/>
          </p:cNvSpPr>
          <p:nvPr/>
        </p:nvSpPr>
        <p:spPr bwMode="auto">
          <a:xfrm rot="-5400000">
            <a:off x="20372386" y="2759075"/>
            <a:ext cx="727075" cy="352425"/>
          </a:xfrm>
          <a:prstGeom prst="rect">
            <a:avLst/>
          </a:prstGeom>
          <a:noFill/>
          <a:ln w="19050">
            <a:noFill/>
            <a:miter lim="800000"/>
            <a:headEnd/>
            <a:tailEnd/>
          </a:ln>
        </p:spPr>
        <p:txBody>
          <a:bodyPr/>
          <a:lstStyle/>
          <a:p>
            <a:pPr eaLnBrk="0" hangingPunct="0">
              <a:spcBef>
                <a:spcPct val="50000"/>
              </a:spcBef>
            </a:pPr>
            <a:r>
              <a:rPr lang="en-US" sz="1000" b="1">
                <a:ea typeface="Calibri" pitchFamily="34" charset="0"/>
                <a:cs typeface="Calibri" pitchFamily="34" charset="0"/>
              </a:rPr>
              <a:t>EQ.</a:t>
            </a:r>
            <a:endParaRPr lang="en-US" sz="1000"/>
          </a:p>
        </p:txBody>
      </p:sp>
      <p:sp>
        <p:nvSpPr>
          <p:cNvPr id="130" name="Text Box 37"/>
          <p:cNvSpPr txBox="1">
            <a:spLocks noChangeArrowheads="1"/>
          </p:cNvSpPr>
          <p:nvPr/>
        </p:nvSpPr>
        <p:spPr bwMode="auto">
          <a:xfrm rot="-5400000">
            <a:off x="20377149" y="1792288"/>
            <a:ext cx="727075" cy="352425"/>
          </a:xfrm>
          <a:prstGeom prst="rect">
            <a:avLst/>
          </a:prstGeom>
          <a:noFill/>
          <a:ln w="19050">
            <a:noFill/>
            <a:miter lim="800000"/>
            <a:headEnd/>
            <a:tailEnd/>
          </a:ln>
        </p:spPr>
        <p:txBody>
          <a:bodyPr/>
          <a:lstStyle/>
          <a:p>
            <a:pPr eaLnBrk="0" hangingPunct="0">
              <a:spcBef>
                <a:spcPct val="50000"/>
              </a:spcBef>
            </a:pPr>
            <a:r>
              <a:rPr lang="en-US" sz="1000" b="1">
                <a:ea typeface="Calibri" pitchFamily="34" charset="0"/>
                <a:cs typeface="Calibri" pitchFamily="34" charset="0"/>
              </a:rPr>
              <a:t>EQ.</a:t>
            </a:r>
            <a:endParaRPr lang="en-US" sz="1000"/>
          </a:p>
        </p:txBody>
      </p:sp>
      <p:sp>
        <p:nvSpPr>
          <p:cNvPr id="131" name="Text Box 18"/>
          <p:cNvSpPr txBox="1">
            <a:spLocks noChangeArrowheads="1"/>
          </p:cNvSpPr>
          <p:nvPr/>
        </p:nvSpPr>
        <p:spPr bwMode="auto">
          <a:xfrm rot="5400000" flipH="1">
            <a:off x="24647524" y="3402012"/>
            <a:ext cx="1176338" cy="277813"/>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W21x57 c = 0”</a:t>
            </a:r>
            <a:endParaRPr lang="en-US"/>
          </a:p>
        </p:txBody>
      </p:sp>
      <p:sp>
        <p:nvSpPr>
          <p:cNvPr id="132" name="Text Box 14"/>
          <p:cNvSpPr txBox="1">
            <a:spLocks noChangeArrowheads="1"/>
          </p:cNvSpPr>
          <p:nvPr/>
        </p:nvSpPr>
        <p:spPr bwMode="auto">
          <a:xfrm>
            <a:off x="22637749" y="2400300"/>
            <a:ext cx="1227137" cy="295275"/>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W16x26 c = ¾”</a:t>
            </a:r>
            <a:endParaRPr lang="en-US"/>
          </a:p>
        </p:txBody>
      </p:sp>
      <p:sp>
        <p:nvSpPr>
          <p:cNvPr id="133" name="Text Box 14"/>
          <p:cNvSpPr txBox="1">
            <a:spLocks noChangeArrowheads="1"/>
          </p:cNvSpPr>
          <p:nvPr/>
        </p:nvSpPr>
        <p:spPr bwMode="auto">
          <a:xfrm>
            <a:off x="22631399" y="3390900"/>
            <a:ext cx="1227137" cy="295275"/>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W16x26 c = ¾”</a:t>
            </a:r>
            <a:endParaRPr lang="en-US"/>
          </a:p>
        </p:txBody>
      </p:sp>
      <p:sp>
        <p:nvSpPr>
          <p:cNvPr id="134" name="Text Box 14"/>
          <p:cNvSpPr txBox="1">
            <a:spLocks noChangeArrowheads="1"/>
          </p:cNvSpPr>
          <p:nvPr/>
        </p:nvSpPr>
        <p:spPr bwMode="auto">
          <a:xfrm>
            <a:off x="22631399" y="4400550"/>
            <a:ext cx="1227137" cy="295275"/>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W16x26 c = ¾”</a:t>
            </a:r>
            <a:endParaRPr lang="en-US"/>
          </a:p>
        </p:txBody>
      </p:sp>
      <p:sp>
        <p:nvSpPr>
          <p:cNvPr id="135" name="Text Box 14"/>
          <p:cNvSpPr txBox="1">
            <a:spLocks noChangeArrowheads="1"/>
          </p:cNvSpPr>
          <p:nvPr/>
        </p:nvSpPr>
        <p:spPr bwMode="auto">
          <a:xfrm>
            <a:off x="22631399" y="5314950"/>
            <a:ext cx="1227137" cy="295275"/>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W16x26 c = ¾”</a:t>
            </a:r>
            <a:endParaRPr lang="en-US"/>
          </a:p>
        </p:txBody>
      </p:sp>
      <p:sp>
        <p:nvSpPr>
          <p:cNvPr id="136" name="TextBox 135"/>
          <p:cNvSpPr txBox="1"/>
          <p:nvPr/>
        </p:nvSpPr>
        <p:spPr>
          <a:xfrm>
            <a:off x="9448800" y="914400"/>
            <a:ext cx="8915400" cy="4247317"/>
          </a:xfrm>
          <a:prstGeom prst="rect">
            <a:avLst/>
          </a:prstGeom>
          <a:noFill/>
        </p:spPr>
        <p:txBody>
          <a:bodyPr wrap="square" rtlCol="0">
            <a:spAutoFit/>
          </a:bodyPr>
          <a:lstStyle/>
          <a:p>
            <a:pPr marL="342900" indent="-342900"/>
            <a:r>
              <a:rPr lang="en-US" u="sng" dirty="0" smtClean="0"/>
              <a:t>Design Phase</a:t>
            </a:r>
          </a:p>
          <a:p>
            <a:pPr marL="342900" indent="-342900">
              <a:buFont typeface="Arial" pitchFamily="34" charset="0"/>
              <a:buChar char="•"/>
            </a:pPr>
            <a:r>
              <a:rPr lang="en-US" dirty="0" smtClean="0"/>
              <a:t>Construction Load 85 PSF (Includes 7 PSF for Over-pour)</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914400"/>
            <a:ext cx="8915400" cy="4524315"/>
          </a:xfrm>
          <a:prstGeom prst="rect">
            <a:avLst/>
          </a:prstGeom>
          <a:noFill/>
        </p:spPr>
        <p:txBody>
          <a:bodyPr wrap="square" rtlCol="0">
            <a:spAutoFit/>
          </a:bodyPr>
          <a:lstStyle/>
          <a:p>
            <a:pPr marL="342900" indent="-342900"/>
            <a:r>
              <a:rPr lang="en-US" u="sng" dirty="0" smtClean="0"/>
              <a:t>Design Phase</a:t>
            </a:r>
          </a:p>
          <a:p>
            <a:pPr marL="342900" indent="-342900">
              <a:buFont typeface="Arial" pitchFamily="34" charset="0"/>
              <a:buChar char="•"/>
            </a:pPr>
            <a:r>
              <a:rPr lang="en-US" dirty="0" smtClean="0"/>
              <a:t>Construction Load 85 PSF (Includes 7 PSF for Over-pour)</a:t>
            </a:r>
          </a:p>
          <a:p>
            <a:pPr marL="342900" indent="-342900">
              <a:buFont typeface="Arial" pitchFamily="34" charset="0"/>
              <a:buChar char="•"/>
            </a:pPr>
            <a:r>
              <a:rPr lang="en-US" dirty="0" smtClean="0"/>
              <a:t>Beam Max Deflection = 1.41” – 0.75” (Camber) = 0.66”</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58" name="Text Box 103"/>
          <p:cNvSpPr txBox="1">
            <a:spLocks noChangeArrowheads="1"/>
          </p:cNvSpPr>
          <p:nvPr/>
        </p:nvSpPr>
        <p:spPr bwMode="auto">
          <a:xfrm>
            <a:off x="22237700" y="1752600"/>
            <a:ext cx="1384300" cy="295275"/>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W16x26 c = ¾”</a:t>
            </a:r>
            <a:endParaRPr lang="en-US"/>
          </a:p>
        </p:txBody>
      </p:sp>
      <p:cxnSp>
        <p:nvCxnSpPr>
          <p:cNvPr id="59" name="AutoShape 102"/>
          <p:cNvCxnSpPr>
            <a:cxnSpLocks noChangeShapeType="1"/>
          </p:cNvCxnSpPr>
          <p:nvPr/>
        </p:nvCxnSpPr>
        <p:spPr bwMode="auto">
          <a:xfrm>
            <a:off x="20754975" y="1785938"/>
            <a:ext cx="3971925" cy="0"/>
          </a:xfrm>
          <a:prstGeom prst="straightConnector1">
            <a:avLst/>
          </a:prstGeom>
          <a:noFill/>
          <a:ln w="19050">
            <a:solidFill>
              <a:schemeClr val="bg1"/>
            </a:solidFill>
            <a:round/>
            <a:headEnd/>
            <a:tailEnd/>
          </a:ln>
        </p:spPr>
      </p:cxnSp>
      <p:cxnSp>
        <p:nvCxnSpPr>
          <p:cNvPr id="60" name="AutoShape 99"/>
          <p:cNvCxnSpPr>
            <a:cxnSpLocks noChangeShapeType="1"/>
          </p:cNvCxnSpPr>
          <p:nvPr/>
        </p:nvCxnSpPr>
        <p:spPr bwMode="auto">
          <a:xfrm>
            <a:off x="20754975" y="1252538"/>
            <a:ext cx="3971925" cy="0"/>
          </a:xfrm>
          <a:prstGeom prst="straightConnector1">
            <a:avLst/>
          </a:prstGeom>
          <a:noFill/>
          <a:ln w="19050">
            <a:solidFill>
              <a:schemeClr val="bg1"/>
            </a:solidFill>
            <a:round/>
            <a:headEnd/>
            <a:tailEnd/>
          </a:ln>
        </p:spPr>
      </p:cxnSp>
      <p:cxnSp>
        <p:nvCxnSpPr>
          <p:cNvPr id="61" name="AutoShape 98"/>
          <p:cNvCxnSpPr>
            <a:cxnSpLocks noChangeShapeType="1"/>
          </p:cNvCxnSpPr>
          <p:nvPr/>
        </p:nvCxnSpPr>
        <p:spPr bwMode="auto">
          <a:xfrm>
            <a:off x="20754975" y="1252538"/>
            <a:ext cx="0" cy="411162"/>
          </a:xfrm>
          <a:prstGeom prst="straightConnector1">
            <a:avLst/>
          </a:prstGeom>
          <a:noFill/>
          <a:ln w="19050">
            <a:solidFill>
              <a:schemeClr val="bg1"/>
            </a:solidFill>
            <a:round/>
            <a:headEnd/>
            <a:tailEnd type="triangle" w="med" len="med"/>
          </a:ln>
        </p:spPr>
      </p:cxnSp>
      <p:cxnSp>
        <p:nvCxnSpPr>
          <p:cNvPr id="62" name="AutoShape 97"/>
          <p:cNvCxnSpPr>
            <a:cxnSpLocks noChangeShapeType="1"/>
          </p:cNvCxnSpPr>
          <p:nvPr/>
        </p:nvCxnSpPr>
        <p:spPr bwMode="auto">
          <a:xfrm>
            <a:off x="21212175" y="1262063"/>
            <a:ext cx="0" cy="411162"/>
          </a:xfrm>
          <a:prstGeom prst="straightConnector1">
            <a:avLst/>
          </a:prstGeom>
          <a:noFill/>
          <a:ln w="19050">
            <a:solidFill>
              <a:schemeClr val="bg1"/>
            </a:solidFill>
            <a:round/>
            <a:headEnd/>
            <a:tailEnd type="triangle" w="med" len="med"/>
          </a:ln>
        </p:spPr>
      </p:cxnSp>
      <p:cxnSp>
        <p:nvCxnSpPr>
          <p:cNvPr id="63" name="AutoShape 96"/>
          <p:cNvCxnSpPr>
            <a:cxnSpLocks noChangeShapeType="1"/>
          </p:cNvCxnSpPr>
          <p:nvPr/>
        </p:nvCxnSpPr>
        <p:spPr bwMode="auto">
          <a:xfrm>
            <a:off x="21707475" y="1262063"/>
            <a:ext cx="0" cy="411162"/>
          </a:xfrm>
          <a:prstGeom prst="straightConnector1">
            <a:avLst/>
          </a:prstGeom>
          <a:noFill/>
          <a:ln w="19050">
            <a:solidFill>
              <a:schemeClr val="bg1"/>
            </a:solidFill>
            <a:round/>
            <a:headEnd/>
            <a:tailEnd type="triangle" w="med" len="med"/>
          </a:ln>
        </p:spPr>
      </p:cxnSp>
      <p:cxnSp>
        <p:nvCxnSpPr>
          <p:cNvPr id="64" name="AutoShape 95"/>
          <p:cNvCxnSpPr>
            <a:cxnSpLocks noChangeShapeType="1"/>
          </p:cNvCxnSpPr>
          <p:nvPr/>
        </p:nvCxnSpPr>
        <p:spPr bwMode="auto">
          <a:xfrm>
            <a:off x="22171025" y="1252538"/>
            <a:ext cx="0" cy="411162"/>
          </a:xfrm>
          <a:prstGeom prst="straightConnector1">
            <a:avLst/>
          </a:prstGeom>
          <a:noFill/>
          <a:ln w="19050">
            <a:solidFill>
              <a:schemeClr val="bg1"/>
            </a:solidFill>
            <a:round/>
            <a:headEnd/>
            <a:tailEnd type="triangle" w="med" len="med"/>
          </a:ln>
        </p:spPr>
      </p:cxnSp>
      <p:cxnSp>
        <p:nvCxnSpPr>
          <p:cNvPr id="65" name="AutoShape 94"/>
          <p:cNvCxnSpPr>
            <a:cxnSpLocks noChangeShapeType="1"/>
          </p:cNvCxnSpPr>
          <p:nvPr/>
        </p:nvCxnSpPr>
        <p:spPr bwMode="auto">
          <a:xfrm>
            <a:off x="22637750" y="1252538"/>
            <a:ext cx="0" cy="411162"/>
          </a:xfrm>
          <a:prstGeom prst="straightConnector1">
            <a:avLst/>
          </a:prstGeom>
          <a:noFill/>
          <a:ln w="19050">
            <a:solidFill>
              <a:schemeClr val="bg1"/>
            </a:solidFill>
            <a:round/>
            <a:headEnd/>
            <a:tailEnd type="triangle" w="med" len="med"/>
          </a:ln>
        </p:spPr>
      </p:cxnSp>
      <p:cxnSp>
        <p:nvCxnSpPr>
          <p:cNvPr id="66" name="AutoShape 93"/>
          <p:cNvCxnSpPr>
            <a:cxnSpLocks noChangeShapeType="1"/>
          </p:cNvCxnSpPr>
          <p:nvPr/>
        </p:nvCxnSpPr>
        <p:spPr bwMode="auto">
          <a:xfrm>
            <a:off x="23152100" y="1250950"/>
            <a:ext cx="0" cy="411163"/>
          </a:xfrm>
          <a:prstGeom prst="straightConnector1">
            <a:avLst/>
          </a:prstGeom>
          <a:noFill/>
          <a:ln w="19050">
            <a:solidFill>
              <a:schemeClr val="bg1"/>
            </a:solidFill>
            <a:round/>
            <a:headEnd/>
            <a:tailEnd type="triangle" w="med" len="med"/>
          </a:ln>
        </p:spPr>
      </p:cxnSp>
      <p:cxnSp>
        <p:nvCxnSpPr>
          <p:cNvPr id="67" name="AutoShape 92"/>
          <p:cNvCxnSpPr>
            <a:cxnSpLocks noChangeShapeType="1"/>
          </p:cNvCxnSpPr>
          <p:nvPr/>
        </p:nvCxnSpPr>
        <p:spPr bwMode="auto">
          <a:xfrm>
            <a:off x="23647400" y="1262063"/>
            <a:ext cx="0" cy="411162"/>
          </a:xfrm>
          <a:prstGeom prst="straightConnector1">
            <a:avLst/>
          </a:prstGeom>
          <a:noFill/>
          <a:ln w="19050">
            <a:solidFill>
              <a:schemeClr val="bg1"/>
            </a:solidFill>
            <a:round/>
            <a:headEnd/>
            <a:tailEnd type="triangle" w="med" len="med"/>
          </a:ln>
        </p:spPr>
      </p:cxnSp>
      <p:cxnSp>
        <p:nvCxnSpPr>
          <p:cNvPr id="68" name="AutoShape 91"/>
          <p:cNvCxnSpPr>
            <a:cxnSpLocks noChangeShapeType="1"/>
          </p:cNvCxnSpPr>
          <p:nvPr/>
        </p:nvCxnSpPr>
        <p:spPr bwMode="auto">
          <a:xfrm>
            <a:off x="24171275" y="1270000"/>
            <a:ext cx="0" cy="411163"/>
          </a:xfrm>
          <a:prstGeom prst="straightConnector1">
            <a:avLst/>
          </a:prstGeom>
          <a:noFill/>
          <a:ln w="19050">
            <a:solidFill>
              <a:schemeClr val="bg1"/>
            </a:solidFill>
            <a:round/>
            <a:headEnd/>
            <a:tailEnd type="triangle" w="med" len="med"/>
          </a:ln>
        </p:spPr>
      </p:cxnSp>
      <p:cxnSp>
        <p:nvCxnSpPr>
          <p:cNvPr id="69" name="AutoShape 90"/>
          <p:cNvCxnSpPr>
            <a:cxnSpLocks noChangeShapeType="1"/>
          </p:cNvCxnSpPr>
          <p:nvPr/>
        </p:nvCxnSpPr>
        <p:spPr bwMode="auto">
          <a:xfrm>
            <a:off x="24726900" y="1252538"/>
            <a:ext cx="0" cy="411162"/>
          </a:xfrm>
          <a:prstGeom prst="straightConnector1">
            <a:avLst/>
          </a:prstGeom>
          <a:noFill/>
          <a:ln w="19050">
            <a:solidFill>
              <a:schemeClr val="bg1"/>
            </a:solidFill>
            <a:round/>
            <a:headEnd/>
            <a:tailEnd type="triangle" w="med" len="med"/>
          </a:ln>
        </p:spPr>
      </p:cxnSp>
      <p:sp>
        <p:nvSpPr>
          <p:cNvPr id="70" name="AutoShape 101"/>
          <p:cNvSpPr>
            <a:spLocks noChangeArrowheads="1"/>
          </p:cNvSpPr>
          <p:nvPr/>
        </p:nvSpPr>
        <p:spPr bwMode="auto">
          <a:xfrm>
            <a:off x="20640675" y="1768475"/>
            <a:ext cx="244475" cy="285750"/>
          </a:xfrm>
          <a:prstGeom prst="triangle">
            <a:avLst>
              <a:gd name="adj" fmla="val 50000"/>
            </a:avLst>
          </a:prstGeom>
          <a:solidFill>
            <a:srgbClr val="FFFFFF"/>
          </a:solidFill>
          <a:ln w="19050">
            <a:solidFill>
              <a:schemeClr val="bg1"/>
            </a:solidFill>
            <a:miter lim="800000"/>
            <a:headEnd/>
            <a:tailEnd/>
          </a:ln>
        </p:spPr>
        <p:txBody>
          <a:bodyPr/>
          <a:lstStyle/>
          <a:p>
            <a:endParaRPr lang="en-US"/>
          </a:p>
        </p:txBody>
      </p:sp>
      <p:sp>
        <p:nvSpPr>
          <p:cNvPr id="71" name="AutoShape 100"/>
          <p:cNvSpPr>
            <a:spLocks noChangeArrowheads="1"/>
          </p:cNvSpPr>
          <p:nvPr/>
        </p:nvSpPr>
        <p:spPr bwMode="auto">
          <a:xfrm>
            <a:off x="24603075" y="1787525"/>
            <a:ext cx="244475" cy="285750"/>
          </a:xfrm>
          <a:prstGeom prst="triangle">
            <a:avLst>
              <a:gd name="adj" fmla="val 50000"/>
            </a:avLst>
          </a:prstGeom>
          <a:solidFill>
            <a:srgbClr val="FFFFFF"/>
          </a:solidFill>
          <a:ln w="19050">
            <a:solidFill>
              <a:schemeClr val="bg1"/>
            </a:solidFill>
            <a:miter lim="800000"/>
            <a:headEnd/>
            <a:tailEnd/>
          </a:ln>
        </p:spPr>
        <p:txBody>
          <a:bodyPr/>
          <a:lstStyle/>
          <a:p>
            <a:endParaRPr lang="en-US"/>
          </a:p>
        </p:txBody>
      </p:sp>
      <p:cxnSp>
        <p:nvCxnSpPr>
          <p:cNvPr id="72" name="AutoShape 84"/>
          <p:cNvCxnSpPr>
            <a:cxnSpLocks noChangeShapeType="1"/>
          </p:cNvCxnSpPr>
          <p:nvPr/>
        </p:nvCxnSpPr>
        <p:spPr bwMode="auto">
          <a:xfrm>
            <a:off x="20754975" y="2395538"/>
            <a:ext cx="3971925" cy="0"/>
          </a:xfrm>
          <a:prstGeom prst="straightConnector1">
            <a:avLst/>
          </a:prstGeom>
          <a:noFill/>
          <a:ln w="19050">
            <a:solidFill>
              <a:schemeClr val="bg1"/>
            </a:solidFill>
            <a:round/>
            <a:headEnd/>
            <a:tailEnd/>
          </a:ln>
        </p:spPr>
      </p:cxnSp>
      <p:cxnSp>
        <p:nvCxnSpPr>
          <p:cNvPr id="73" name="AutoShape 83"/>
          <p:cNvCxnSpPr>
            <a:cxnSpLocks noChangeShapeType="1"/>
          </p:cNvCxnSpPr>
          <p:nvPr/>
        </p:nvCxnSpPr>
        <p:spPr bwMode="auto">
          <a:xfrm flipH="1">
            <a:off x="20751800" y="2141538"/>
            <a:ext cx="1588" cy="320675"/>
          </a:xfrm>
          <a:prstGeom prst="straightConnector1">
            <a:avLst/>
          </a:prstGeom>
          <a:noFill/>
          <a:ln w="19050">
            <a:solidFill>
              <a:schemeClr val="bg1"/>
            </a:solidFill>
            <a:round/>
            <a:headEnd/>
            <a:tailEnd/>
          </a:ln>
        </p:spPr>
      </p:cxnSp>
      <p:cxnSp>
        <p:nvCxnSpPr>
          <p:cNvPr id="74" name="AutoShape 82"/>
          <p:cNvCxnSpPr>
            <a:cxnSpLocks noChangeShapeType="1"/>
          </p:cNvCxnSpPr>
          <p:nvPr/>
        </p:nvCxnSpPr>
        <p:spPr bwMode="auto">
          <a:xfrm>
            <a:off x="24739600" y="2152650"/>
            <a:ext cx="0" cy="298450"/>
          </a:xfrm>
          <a:prstGeom prst="straightConnector1">
            <a:avLst/>
          </a:prstGeom>
          <a:noFill/>
          <a:ln w="19050">
            <a:solidFill>
              <a:schemeClr val="bg1"/>
            </a:solidFill>
            <a:round/>
            <a:headEnd/>
            <a:tailEnd/>
          </a:ln>
        </p:spPr>
      </p:cxnSp>
      <p:cxnSp>
        <p:nvCxnSpPr>
          <p:cNvPr id="75" name="AutoShape 81"/>
          <p:cNvCxnSpPr>
            <a:cxnSpLocks noChangeShapeType="1"/>
          </p:cNvCxnSpPr>
          <p:nvPr/>
        </p:nvCxnSpPr>
        <p:spPr bwMode="auto">
          <a:xfrm flipV="1">
            <a:off x="20723225" y="2335213"/>
            <a:ext cx="73025" cy="115887"/>
          </a:xfrm>
          <a:prstGeom prst="straightConnector1">
            <a:avLst/>
          </a:prstGeom>
          <a:noFill/>
          <a:ln w="19050">
            <a:solidFill>
              <a:schemeClr val="bg1"/>
            </a:solidFill>
            <a:round/>
            <a:headEnd/>
            <a:tailEnd/>
          </a:ln>
        </p:spPr>
      </p:cxnSp>
      <p:cxnSp>
        <p:nvCxnSpPr>
          <p:cNvPr id="76" name="AutoShape 80"/>
          <p:cNvCxnSpPr>
            <a:cxnSpLocks noChangeShapeType="1"/>
          </p:cNvCxnSpPr>
          <p:nvPr/>
        </p:nvCxnSpPr>
        <p:spPr bwMode="auto">
          <a:xfrm flipV="1">
            <a:off x="24704675" y="2335213"/>
            <a:ext cx="73025" cy="115887"/>
          </a:xfrm>
          <a:prstGeom prst="straightConnector1">
            <a:avLst/>
          </a:prstGeom>
          <a:noFill/>
          <a:ln w="19050">
            <a:solidFill>
              <a:schemeClr val="bg1"/>
            </a:solidFill>
            <a:round/>
            <a:headEnd/>
            <a:tailEnd/>
          </a:ln>
        </p:spPr>
      </p:cxnSp>
      <p:sp>
        <p:nvSpPr>
          <p:cNvPr id="77" name="Text Box 79"/>
          <p:cNvSpPr txBox="1">
            <a:spLocks noChangeArrowheads="1"/>
          </p:cNvSpPr>
          <p:nvPr/>
        </p:nvSpPr>
        <p:spPr bwMode="auto">
          <a:xfrm>
            <a:off x="22450425" y="2198688"/>
            <a:ext cx="638175" cy="295275"/>
          </a:xfrm>
          <a:prstGeom prst="rect">
            <a:avLst/>
          </a:prstGeom>
          <a:noFill/>
          <a:ln w="19050">
            <a:noFill/>
            <a:miter lim="800000"/>
            <a:headEnd/>
            <a:tailEnd/>
          </a:ln>
        </p:spPr>
        <p:txBody>
          <a:bodyPr/>
          <a:lstStyle/>
          <a:p>
            <a:pPr eaLnBrk="0" hangingPunct="0">
              <a:spcBef>
                <a:spcPct val="50000"/>
              </a:spcBef>
            </a:pPr>
            <a:r>
              <a:rPr lang="en-US" sz="1100" b="1">
                <a:ea typeface="Calibri" pitchFamily="34" charset="0"/>
                <a:cs typeface="Calibri" pitchFamily="34" charset="0"/>
              </a:rPr>
              <a:t>28’-8”</a:t>
            </a:r>
            <a:endParaRPr lang="en-US"/>
          </a:p>
        </p:txBody>
      </p:sp>
      <p:sp>
        <p:nvSpPr>
          <p:cNvPr id="78" name="Text Box 89"/>
          <p:cNvSpPr txBox="1">
            <a:spLocks noChangeArrowheads="1"/>
          </p:cNvSpPr>
          <p:nvPr/>
        </p:nvSpPr>
        <p:spPr bwMode="auto">
          <a:xfrm>
            <a:off x="22436138" y="1023938"/>
            <a:ext cx="957262" cy="246062"/>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85 PSF</a:t>
            </a:r>
            <a:endParaRPr lang="en-US"/>
          </a:p>
        </p:txBody>
      </p:sp>
      <p:cxnSp>
        <p:nvCxnSpPr>
          <p:cNvPr id="79" name="AutoShape 86"/>
          <p:cNvCxnSpPr>
            <a:cxnSpLocks noChangeShapeType="1"/>
          </p:cNvCxnSpPr>
          <p:nvPr/>
        </p:nvCxnSpPr>
        <p:spPr bwMode="auto">
          <a:xfrm flipV="1">
            <a:off x="20751800" y="2554288"/>
            <a:ext cx="0" cy="336550"/>
          </a:xfrm>
          <a:prstGeom prst="straightConnector1">
            <a:avLst/>
          </a:prstGeom>
          <a:noFill/>
          <a:ln w="19050">
            <a:solidFill>
              <a:schemeClr val="bg1"/>
            </a:solidFill>
            <a:round/>
            <a:headEnd/>
            <a:tailEnd type="triangle" w="med" len="med"/>
          </a:ln>
        </p:spPr>
      </p:cxnSp>
      <p:cxnSp>
        <p:nvCxnSpPr>
          <p:cNvPr id="80" name="AutoShape 88"/>
          <p:cNvCxnSpPr>
            <a:cxnSpLocks noChangeShapeType="1"/>
          </p:cNvCxnSpPr>
          <p:nvPr/>
        </p:nvCxnSpPr>
        <p:spPr bwMode="auto">
          <a:xfrm flipV="1">
            <a:off x="24739600" y="2554288"/>
            <a:ext cx="0" cy="336550"/>
          </a:xfrm>
          <a:prstGeom prst="straightConnector1">
            <a:avLst/>
          </a:prstGeom>
          <a:noFill/>
          <a:ln w="19050">
            <a:solidFill>
              <a:schemeClr val="bg1"/>
            </a:solidFill>
            <a:round/>
            <a:headEnd/>
            <a:tailEnd type="triangle" w="med" len="med"/>
          </a:ln>
        </p:spPr>
      </p:cxnSp>
      <p:sp>
        <p:nvSpPr>
          <p:cNvPr id="81" name="Text Box 85"/>
          <p:cNvSpPr txBox="1">
            <a:spLocks noChangeArrowheads="1"/>
          </p:cNvSpPr>
          <p:nvPr/>
        </p:nvSpPr>
        <p:spPr bwMode="auto">
          <a:xfrm>
            <a:off x="20621625" y="2840038"/>
            <a:ext cx="307975" cy="246062"/>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R</a:t>
            </a:r>
            <a:endParaRPr lang="en-US"/>
          </a:p>
        </p:txBody>
      </p:sp>
      <p:sp>
        <p:nvSpPr>
          <p:cNvPr id="82" name="Text Box 87"/>
          <p:cNvSpPr txBox="1">
            <a:spLocks noChangeArrowheads="1"/>
          </p:cNvSpPr>
          <p:nvPr/>
        </p:nvSpPr>
        <p:spPr bwMode="auto">
          <a:xfrm>
            <a:off x="24609425" y="2852738"/>
            <a:ext cx="307975" cy="246062"/>
          </a:xfrm>
          <a:prstGeom prst="rect">
            <a:avLst/>
          </a:prstGeom>
          <a:noFill/>
          <a:ln w="19050">
            <a:noFill/>
            <a:miter lim="800000"/>
            <a:headEnd/>
            <a:tailEnd/>
          </a:ln>
        </p:spPr>
        <p:txBody>
          <a:bodyPr/>
          <a:lstStyle/>
          <a:p>
            <a:pPr eaLnBrk="0" hangingPunct="0">
              <a:spcBef>
                <a:spcPct val="50000"/>
              </a:spcBef>
            </a:pPr>
            <a:r>
              <a:rPr lang="en-US" sz="1100">
                <a:ea typeface="Calibri" pitchFamily="34" charset="0"/>
                <a:cs typeface="Calibri" pitchFamily="34" charset="0"/>
              </a:rPr>
              <a:t>R</a:t>
            </a:r>
            <a:endParaRPr lang="en-US"/>
          </a:p>
        </p:txBody>
      </p:sp>
      <p:sp>
        <p:nvSpPr>
          <p:cNvPr id="83" name="Rectangle 104"/>
          <p:cNvSpPr>
            <a:spLocks noChangeArrowheads="1"/>
          </p:cNvSpPr>
          <p:nvPr/>
        </p:nvSpPr>
        <p:spPr bwMode="auto">
          <a:xfrm>
            <a:off x="20602575" y="609600"/>
            <a:ext cx="4572000" cy="584200"/>
          </a:xfrm>
          <a:prstGeom prst="rect">
            <a:avLst/>
          </a:prstGeom>
          <a:noFill/>
          <a:ln w="9525">
            <a:noFill/>
            <a:miter lim="800000"/>
            <a:headEnd/>
            <a:tailEnd/>
          </a:ln>
        </p:spPr>
        <p:txBody>
          <a:bodyPr anchor="ctr">
            <a:spAutoFit/>
          </a:bodyPr>
          <a:lstStyle/>
          <a:p>
            <a:pPr eaLnBrk="0" hangingPunct="0">
              <a:spcBef>
                <a:spcPct val="50000"/>
              </a:spcBef>
            </a:pPr>
            <a:r>
              <a:rPr lang="en-US" sz="1400">
                <a:latin typeface="Cambria" pitchFamily="18" charset="0"/>
                <a:ea typeface="Calibri" pitchFamily="34" charset="0"/>
                <a:cs typeface="Calibri" pitchFamily="34" charset="0"/>
              </a:rPr>
              <a:t>Simply Supported Beam </a:t>
            </a:r>
            <a:r>
              <a:rPr lang="en-US" sz="1400">
                <a:ea typeface="Calibri" pitchFamily="34" charset="0"/>
                <a:cs typeface="Calibri" pitchFamily="34" charset="0"/>
              </a:rPr>
              <a:t>–</a:t>
            </a:r>
            <a:r>
              <a:rPr lang="en-US" sz="1400">
                <a:latin typeface="Cambria" pitchFamily="18" charset="0"/>
                <a:ea typeface="Calibri" pitchFamily="34" charset="0"/>
                <a:cs typeface="Calibri" pitchFamily="34" charset="0"/>
              </a:rPr>
              <a:t> Uniformly Distributed Load</a:t>
            </a:r>
            <a:endParaRPr lang="en-US" sz="1400"/>
          </a:p>
          <a:p>
            <a:pPr eaLnBrk="0" hangingPunct="0"/>
            <a:endParaRPr lang="en-US"/>
          </a:p>
        </p:txBody>
      </p:sp>
      <p:sp>
        <p:nvSpPr>
          <p:cNvPr id="84" name="Rectangle 104"/>
          <p:cNvSpPr>
            <a:spLocks noChangeArrowheads="1"/>
          </p:cNvSpPr>
          <p:nvPr/>
        </p:nvSpPr>
        <p:spPr bwMode="auto">
          <a:xfrm>
            <a:off x="20574000" y="3200400"/>
            <a:ext cx="5181600" cy="1876425"/>
          </a:xfrm>
          <a:prstGeom prst="rect">
            <a:avLst/>
          </a:prstGeom>
          <a:noFill/>
          <a:ln w="9525">
            <a:noFill/>
            <a:miter lim="800000"/>
            <a:headEnd/>
            <a:tailEnd/>
          </a:ln>
        </p:spPr>
        <p:txBody>
          <a:bodyPr anchor="ctr">
            <a:spAutoFit/>
          </a:bodyPr>
          <a:lstStyle/>
          <a:p>
            <a:pPr eaLnBrk="0" hangingPunct="0">
              <a:spcBef>
                <a:spcPct val="50000"/>
              </a:spcBef>
              <a:buFont typeface="Arial" charset="0"/>
              <a:buChar char="•"/>
            </a:pPr>
            <a:r>
              <a:rPr lang="en-US" sz="1400" dirty="0">
                <a:latin typeface="Cambria" pitchFamily="18" charset="0"/>
                <a:cs typeface="Times New Roman" pitchFamily="18" charset="0"/>
              </a:rPr>
              <a:t> Max Deflection (</a:t>
            </a:r>
            <a:r>
              <a:rPr lang="en-US" sz="1400" dirty="0" err="1">
                <a:latin typeface="Cambria" pitchFamily="18" charset="0"/>
                <a:cs typeface="Times New Roman" pitchFamily="18" charset="0"/>
              </a:rPr>
              <a:t>Midspan</a:t>
            </a:r>
            <a:r>
              <a:rPr lang="en-US" sz="1400" dirty="0">
                <a:latin typeface="Cambria" pitchFamily="18" charset="0"/>
                <a:cs typeface="Times New Roman" pitchFamily="18" charset="0"/>
              </a:rPr>
              <a:t>) = 1.41”</a:t>
            </a:r>
          </a:p>
          <a:p>
            <a:pPr eaLnBrk="0" hangingPunct="0">
              <a:spcBef>
                <a:spcPct val="50000"/>
              </a:spcBef>
              <a:buFont typeface="Arial" charset="0"/>
              <a:buChar char="•"/>
            </a:pPr>
            <a:r>
              <a:rPr lang="en-US" sz="1400" dirty="0">
                <a:latin typeface="Cambria" pitchFamily="18" charset="0"/>
                <a:cs typeface="Times New Roman" pitchFamily="18" charset="0"/>
              </a:rPr>
              <a:t> Up-size beam – W18x35</a:t>
            </a:r>
          </a:p>
          <a:p>
            <a:pPr lvl="1" eaLnBrk="0" hangingPunct="0">
              <a:spcBef>
                <a:spcPct val="50000"/>
              </a:spcBef>
              <a:buFont typeface="Wingdings" pitchFamily="2" charset="2"/>
              <a:buChar char="Ø"/>
            </a:pPr>
            <a:r>
              <a:rPr lang="en-US" sz="1400" dirty="0">
                <a:latin typeface="Cambria" pitchFamily="18" charset="0"/>
                <a:cs typeface="Times New Roman" pitchFamily="18" charset="0"/>
              </a:rPr>
              <a:t> Deflection = 0.83</a:t>
            </a:r>
          </a:p>
          <a:p>
            <a:pPr lvl="1" eaLnBrk="0" hangingPunct="0">
              <a:spcBef>
                <a:spcPct val="50000"/>
              </a:spcBef>
              <a:buFont typeface="Wingdings" pitchFamily="2" charset="2"/>
              <a:buChar char="Ø"/>
            </a:pPr>
            <a:r>
              <a:rPr lang="en-US" sz="1400" dirty="0">
                <a:latin typeface="Cambria" pitchFamily="18" charset="0"/>
                <a:cs typeface="Times New Roman" pitchFamily="18" charset="0"/>
              </a:rPr>
              <a:t> Difference = 0.58”</a:t>
            </a:r>
          </a:p>
          <a:p>
            <a:pPr lvl="1" eaLnBrk="0" hangingPunct="0">
              <a:spcBef>
                <a:spcPct val="50000"/>
              </a:spcBef>
              <a:buFont typeface="Wingdings" pitchFamily="2" charset="2"/>
              <a:buChar char="Ø"/>
            </a:pPr>
            <a:r>
              <a:rPr lang="en-US" sz="1400" dirty="0">
                <a:latin typeface="Cambria" pitchFamily="18" charset="0"/>
                <a:cs typeface="Times New Roman" pitchFamily="18" charset="0"/>
              </a:rPr>
              <a:t> Significant cost – most common steel member</a:t>
            </a:r>
            <a:endParaRPr lang="en-US" sz="1400" dirty="0"/>
          </a:p>
          <a:p>
            <a:pPr eaLnBrk="0" hangingPunct="0"/>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914400"/>
            <a:ext cx="8915400" cy="4524315"/>
          </a:xfrm>
          <a:prstGeom prst="rect">
            <a:avLst/>
          </a:prstGeom>
          <a:noFill/>
        </p:spPr>
        <p:txBody>
          <a:bodyPr wrap="square" rtlCol="0">
            <a:spAutoFit/>
          </a:bodyPr>
          <a:lstStyle/>
          <a:p>
            <a:pPr marL="342900" indent="-342900"/>
            <a:r>
              <a:rPr lang="en-US" b="1" u="sng" dirty="0" smtClean="0"/>
              <a:t>Design Phase</a:t>
            </a:r>
          </a:p>
          <a:p>
            <a:pPr marL="342900" indent="-342900">
              <a:buFont typeface="Arial" pitchFamily="34" charset="0"/>
              <a:buChar char="•"/>
            </a:pPr>
            <a:r>
              <a:rPr lang="en-US" dirty="0" smtClean="0"/>
              <a:t>Construction Load 85 PSF (Includes 7 PSF for Over-pour)</a:t>
            </a:r>
          </a:p>
          <a:p>
            <a:pPr marL="342900" indent="-342900">
              <a:buFont typeface="Arial" pitchFamily="34" charset="0"/>
              <a:buChar char="•"/>
            </a:pPr>
            <a:r>
              <a:rPr lang="en-US" dirty="0" smtClean="0"/>
              <a:t>Beam Max Deflection = 1.41” – 0.75” (Camber) = 0.66”</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39284" name="AutoShape 20"/>
          <p:cNvSpPr>
            <a:spLocks noChangeShapeType="1"/>
          </p:cNvSpPr>
          <p:nvPr/>
        </p:nvSpPr>
        <p:spPr bwMode="auto">
          <a:xfrm>
            <a:off x="20497800" y="2349500"/>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83" name="AutoShape 19"/>
          <p:cNvSpPr>
            <a:spLocks noChangeShapeType="1"/>
          </p:cNvSpPr>
          <p:nvPr/>
        </p:nvSpPr>
        <p:spPr bwMode="auto">
          <a:xfrm>
            <a:off x="23434675" y="1144588"/>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82" name="AutoShape 18"/>
          <p:cNvSpPr>
            <a:spLocks noChangeShapeType="1"/>
          </p:cNvSpPr>
          <p:nvPr/>
        </p:nvSpPr>
        <p:spPr bwMode="auto">
          <a:xfrm flipV="1">
            <a:off x="20497800" y="1144588"/>
            <a:ext cx="2936875" cy="1204912"/>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81" name="AutoShape 17"/>
          <p:cNvSpPr>
            <a:spLocks noChangeShapeType="1"/>
          </p:cNvSpPr>
          <p:nvPr/>
        </p:nvSpPr>
        <p:spPr bwMode="auto">
          <a:xfrm flipV="1">
            <a:off x="22791737" y="2981325"/>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80" name="AutoShape 16"/>
          <p:cNvSpPr>
            <a:spLocks noChangeShapeType="1"/>
          </p:cNvSpPr>
          <p:nvPr/>
        </p:nvSpPr>
        <p:spPr bwMode="auto">
          <a:xfrm>
            <a:off x="22199600" y="2017713"/>
            <a:ext cx="2292350" cy="1835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9" name="AutoShape 15"/>
          <p:cNvSpPr>
            <a:spLocks noChangeShapeType="1"/>
          </p:cNvSpPr>
          <p:nvPr/>
        </p:nvSpPr>
        <p:spPr bwMode="auto">
          <a:xfrm flipV="1">
            <a:off x="22021800" y="2362200"/>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8" name="AutoShape 14"/>
          <p:cNvSpPr>
            <a:spLocks noChangeShapeType="1"/>
          </p:cNvSpPr>
          <p:nvPr/>
        </p:nvSpPr>
        <p:spPr bwMode="auto">
          <a:xfrm flipV="1">
            <a:off x="21189950" y="1708150"/>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7" name="AutoShape 13"/>
          <p:cNvSpPr>
            <a:spLocks noChangeShapeType="1"/>
          </p:cNvSpPr>
          <p:nvPr/>
        </p:nvSpPr>
        <p:spPr bwMode="auto">
          <a:xfrm flipV="1">
            <a:off x="20497800" y="2019300"/>
            <a:ext cx="1701800" cy="331788"/>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6" name="AutoShape 12"/>
          <p:cNvSpPr>
            <a:spLocks noChangeShapeType="1"/>
          </p:cNvSpPr>
          <p:nvPr/>
        </p:nvSpPr>
        <p:spPr bwMode="auto">
          <a:xfrm flipV="1">
            <a:off x="22199600" y="1144588"/>
            <a:ext cx="1235075" cy="87312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5" name="AutoShape 11"/>
          <p:cNvSpPr>
            <a:spLocks noChangeShapeType="1"/>
          </p:cNvSpPr>
          <p:nvPr/>
        </p:nvSpPr>
        <p:spPr bwMode="auto">
          <a:xfrm flipV="1">
            <a:off x="21189950" y="2547938"/>
            <a:ext cx="1673225" cy="3683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4" name="AutoShape 10"/>
          <p:cNvSpPr>
            <a:spLocks noChangeShapeType="1"/>
          </p:cNvSpPr>
          <p:nvPr/>
        </p:nvSpPr>
        <p:spPr bwMode="auto">
          <a:xfrm flipV="1">
            <a:off x="22863175" y="1708150"/>
            <a:ext cx="1263650" cy="836613"/>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3" name="AutoShape 9"/>
          <p:cNvSpPr>
            <a:spLocks noChangeShapeType="1"/>
          </p:cNvSpPr>
          <p:nvPr/>
        </p:nvSpPr>
        <p:spPr bwMode="auto">
          <a:xfrm flipV="1">
            <a:off x="22021800" y="3232150"/>
            <a:ext cx="1693862" cy="33972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2" name="AutoShape 8"/>
          <p:cNvSpPr>
            <a:spLocks noChangeShapeType="1"/>
          </p:cNvSpPr>
          <p:nvPr/>
        </p:nvSpPr>
        <p:spPr bwMode="auto">
          <a:xfrm flipV="1">
            <a:off x="23715662" y="2352675"/>
            <a:ext cx="1243013" cy="8763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1" name="AutoShape 7"/>
          <p:cNvSpPr>
            <a:spLocks noChangeShapeType="1"/>
          </p:cNvSpPr>
          <p:nvPr/>
        </p:nvSpPr>
        <p:spPr bwMode="auto">
          <a:xfrm flipV="1">
            <a:off x="22791737" y="3860800"/>
            <a:ext cx="1701800" cy="331788"/>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70" name="AutoShape 6"/>
          <p:cNvSpPr>
            <a:spLocks noChangeShapeType="1"/>
          </p:cNvSpPr>
          <p:nvPr/>
        </p:nvSpPr>
        <p:spPr bwMode="auto">
          <a:xfrm flipV="1">
            <a:off x="24491950" y="2984500"/>
            <a:ext cx="1235075" cy="87312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69" name="AutoShape 5"/>
          <p:cNvSpPr>
            <a:spLocks noChangeShapeType="1"/>
          </p:cNvSpPr>
          <p:nvPr/>
        </p:nvSpPr>
        <p:spPr bwMode="auto">
          <a:xfrm flipV="1">
            <a:off x="22199600" y="1651000"/>
            <a:ext cx="0" cy="368300"/>
          </a:xfrm>
          <a:prstGeom prst="straightConnector1">
            <a:avLst/>
          </a:prstGeom>
          <a:noFill/>
          <a:ln w="9525">
            <a:solidFill>
              <a:schemeClr val="bg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9268" name="AutoShape 4"/>
          <p:cNvSpPr>
            <a:spLocks noChangeShapeType="1"/>
          </p:cNvSpPr>
          <p:nvPr/>
        </p:nvSpPr>
        <p:spPr bwMode="auto">
          <a:xfrm flipV="1">
            <a:off x="24491950" y="3492500"/>
            <a:ext cx="0" cy="368300"/>
          </a:xfrm>
          <a:prstGeom prst="straightConnector1">
            <a:avLst/>
          </a:prstGeom>
          <a:noFill/>
          <a:ln w="9525">
            <a:solidFill>
              <a:schemeClr val="bg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9267" name="Text Box 3"/>
          <p:cNvSpPr txBox="1">
            <a:spLocks noChangeArrowheads="1"/>
          </p:cNvSpPr>
          <p:nvPr/>
        </p:nvSpPr>
        <p:spPr bwMode="auto">
          <a:xfrm>
            <a:off x="24430037" y="3540124"/>
            <a:ext cx="868363"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 = 0.66”</a:t>
            </a:r>
            <a:endParaRPr kumimoji="0" lang="en-US" sz="1800" b="0" i="0" u="none" strike="noStrike" cap="none" normalizeH="0" baseline="0" smtClean="0">
              <a:ln>
                <a:noFill/>
              </a:ln>
              <a:effectLst/>
              <a:latin typeface="Arial" pitchFamily="34" charset="0"/>
            </a:endParaRPr>
          </a:p>
        </p:txBody>
      </p:sp>
      <p:sp>
        <p:nvSpPr>
          <p:cNvPr id="139266" name="Text Box 2"/>
          <p:cNvSpPr txBox="1">
            <a:spLocks noChangeArrowheads="1"/>
          </p:cNvSpPr>
          <p:nvPr/>
        </p:nvSpPr>
        <p:spPr bwMode="auto">
          <a:xfrm>
            <a:off x="22144037" y="1692274"/>
            <a:ext cx="868363"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 = 0.66”</a:t>
            </a:r>
            <a:endParaRPr kumimoji="0" lang="en-US" sz="1800" b="0" i="0" u="none" strike="noStrike" cap="none" normalizeH="0" baseline="0" smtClean="0">
              <a:ln>
                <a:noFill/>
              </a:ln>
              <a:effectLst/>
              <a:latin typeface="Arial" pitchFamily="34" charset="0"/>
            </a:endParaRPr>
          </a:p>
        </p:txBody>
      </p:sp>
      <p:sp>
        <p:nvSpPr>
          <p:cNvPr id="139285" name="Rectangle 21"/>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9288"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914400"/>
            <a:ext cx="8915400" cy="4801314"/>
          </a:xfrm>
          <a:prstGeom prst="rect">
            <a:avLst/>
          </a:prstGeom>
          <a:noFill/>
        </p:spPr>
        <p:txBody>
          <a:bodyPr wrap="square" rtlCol="0">
            <a:spAutoFit/>
          </a:bodyPr>
          <a:lstStyle/>
          <a:p>
            <a:pPr marL="342900" indent="-342900"/>
            <a:r>
              <a:rPr lang="en-US" b="1" u="sng" dirty="0" smtClean="0"/>
              <a:t>Design Phase</a:t>
            </a:r>
          </a:p>
          <a:p>
            <a:pPr marL="342900" indent="-342900">
              <a:buFont typeface="Arial" pitchFamily="34" charset="0"/>
              <a:buChar char="•"/>
            </a:pPr>
            <a:r>
              <a:rPr lang="en-US" dirty="0" smtClean="0"/>
              <a:t>Construction Load 85 PSF (Includes 7 PSF for Over-pour)</a:t>
            </a:r>
          </a:p>
          <a:p>
            <a:pPr marL="342900" indent="-342900">
              <a:buFont typeface="Arial" pitchFamily="34" charset="0"/>
              <a:buChar char="•"/>
            </a:pPr>
            <a:r>
              <a:rPr lang="en-US" dirty="0" smtClean="0"/>
              <a:t>Beam Max Deflection = 1.41” – 0.75” (Camber) = 0.66”</a:t>
            </a:r>
          </a:p>
          <a:p>
            <a:pPr marL="342900" indent="-342900">
              <a:buFont typeface="Arial" pitchFamily="34" charset="0"/>
              <a:buChar char="•"/>
            </a:pPr>
            <a:r>
              <a:rPr lang="en-US" dirty="0" smtClean="0"/>
              <a:t>Girder Max Deflection = 0.99” </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84" name="Rectangle 104"/>
          <p:cNvSpPr>
            <a:spLocks noChangeArrowheads="1"/>
          </p:cNvSpPr>
          <p:nvPr/>
        </p:nvSpPr>
        <p:spPr bwMode="auto">
          <a:xfrm>
            <a:off x="20802600" y="2667000"/>
            <a:ext cx="5181600" cy="1876425"/>
          </a:xfrm>
          <a:prstGeom prst="rect">
            <a:avLst/>
          </a:prstGeom>
          <a:noFill/>
          <a:ln w="9525">
            <a:noFill/>
            <a:miter lim="800000"/>
            <a:headEnd/>
            <a:tailEnd/>
          </a:ln>
        </p:spPr>
        <p:txBody>
          <a:bodyPr anchor="ctr">
            <a:spAutoFit/>
          </a:bodyPr>
          <a:lstStyle/>
          <a:p>
            <a:pPr eaLnBrk="0" hangingPunct="0">
              <a:spcBef>
                <a:spcPct val="50000"/>
              </a:spcBef>
              <a:buFont typeface="Arial" charset="0"/>
              <a:buChar char="•"/>
            </a:pPr>
            <a:r>
              <a:rPr lang="en-US" sz="1400" dirty="0">
                <a:latin typeface="Cambria" pitchFamily="18" charset="0"/>
                <a:cs typeface="Times New Roman" pitchFamily="18" charset="0"/>
              </a:rPr>
              <a:t> Max Deflection (</a:t>
            </a:r>
            <a:r>
              <a:rPr lang="en-US" sz="1400" dirty="0" err="1">
                <a:latin typeface="Cambria" pitchFamily="18" charset="0"/>
                <a:cs typeface="Times New Roman" pitchFamily="18" charset="0"/>
              </a:rPr>
              <a:t>Midspan</a:t>
            </a:r>
            <a:r>
              <a:rPr lang="en-US" sz="1400" dirty="0">
                <a:latin typeface="Cambria" pitchFamily="18" charset="0"/>
                <a:cs typeface="Times New Roman" pitchFamily="18" charset="0"/>
              </a:rPr>
              <a:t>) = </a:t>
            </a:r>
            <a:r>
              <a:rPr lang="en-US" sz="1400" dirty="0" smtClean="0">
                <a:latin typeface="Cambria" pitchFamily="18" charset="0"/>
                <a:cs typeface="Times New Roman" pitchFamily="18" charset="0"/>
              </a:rPr>
              <a:t>0.99”</a:t>
            </a:r>
            <a:endParaRPr lang="en-US" sz="1400" dirty="0">
              <a:latin typeface="Cambria" pitchFamily="18" charset="0"/>
              <a:cs typeface="Times New Roman" pitchFamily="18" charset="0"/>
            </a:endParaRPr>
          </a:p>
          <a:p>
            <a:pPr eaLnBrk="0" hangingPunct="0">
              <a:spcBef>
                <a:spcPct val="50000"/>
              </a:spcBef>
              <a:buFont typeface="Arial" charset="0"/>
              <a:buChar char="•"/>
            </a:pPr>
            <a:r>
              <a:rPr lang="en-US" sz="1400" dirty="0">
                <a:latin typeface="Cambria" pitchFamily="18" charset="0"/>
                <a:cs typeface="Times New Roman" pitchFamily="18" charset="0"/>
              </a:rPr>
              <a:t> Up-size beam – </a:t>
            </a:r>
            <a:r>
              <a:rPr lang="en-US" sz="1400" dirty="0" smtClean="0">
                <a:latin typeface="Cambria" pitchFamily="18" charset="0"/>
                <a:cs typeface="Times New Roman" pitchFamily="18" charset="0"/>
              </a:rPr>
              <a:t>W24x55</a:t>
            </a:r>
            <a:endParaRPr lang="en-US" sz="1400" dirty="0">
              <a:latin typeface="Cambria" pitchFamily="18" charset="0"/>
              <a:cs typeface="Times New Roman" pitchFamily="18" charset="0"/>
            </a:endParaRPr>
          </a:p>
          <a:p>
            <a:pPr lvl="1" eaLnBrk="0" hangingPunct="0">
              <a:spcBef>
                <a:spcPct val="50000"/>
              </a:spcBef>
              <a:buFont typeface="Wingdings" pitchFamily="2" charset="2"/>
              <a:buChar char="Ø"/>
            </a:pPr>
            <a:r>
              <a:rPr lang="en-US" sz="1400" dirty="0">
                <a:latin typeface="Cambria" pitchFamily="18" charset="0"/>
                <a:cs typeface="Times New Roman" pitchFamily="18" charset="0"/>
              </a:rPr>
              <a:t> Deflection = </a:t>
            </a:r>
            <a:r>
              <a:rPr lang="en-US" sz="1400" dirty="0" smtClean="0">
                <a:latin typeface="Cambria" pitchFamily="18" charset="0"/>
                <a:cs typeface="Times New Roman" pitchFamily="18" charset="0"/>
              </a:rPr>
              <a:t>0.85</a:t>
            </a:r>
            <a:endParaRPr lang="en-US" sz="1400" dirty="0">
              <a:latin typeface="Cambria" pitchFamily="18" charset="0"/>
              <a:cs typeface="Times New Roman" pitchFamily="18" charset="0"/>
            </a:endParaRPr>
          </a:p>
          <a:p>
            <a:pPr lvl="1" eaLnBrk="0" hangingPunct="0">
              <a:spcBef>
                <a:spcPct val="50000"/>
              </a:spcBef>
              <a:buFont typeface="Wingdings" pitchFamily="2" charset="2"/>
              <a:buChar char="Ø"/>
            </a:pPr>
            <a:r>
              <a:rPr lang="en-US" sz="1400" dirty="0">
                <a:latin typeface="Cambria" pitchFamily="18" charset="0"/>
                <a:cs typeface="Times New Roman" pitchFamily="18" charset="0"/>
              </a:rPr>
              <a:t> Difference = </a:t>
            </a:r>
            <a:r>
              <a:rPr lang="en-US" sz="1400" dirty="0" smtClean="0">
                <a:latin typeface="Cambria" pitchFamily="18" charset="0"/>
                <a:cs typeface="Times New Roman" pitchFamily="18" charset="0"/>
              </a:rPr>
              <a:t>0.15”</a:t>
            </a:r>
            <a:endParaRPr lang="en-US" sz="1400" dirty="0">
              <a:latin typeface="Cambria" pitchFamily="18" charset="0"/>
              <a:cs typeface="Times New Roman" pitchFamily="18" charset="0"/>
            </a:endParaRPr>
          </a:p>
          <a:p>
            <a:pPr lvl="1" eaLnBrk="0" hangingPunct="0">
              <a:spcBef>
                <a:spcPct val="50000"/>
              </a:spcBef>
              <a:buFont typeface="Wingdings" pitchFamily="2" charset="2"/>
              <a:buChar char="Ø"/>
            </a:pPr>
            <a:r>
              <a:rPr lang="en-US" sz="1400" dirty="0" smtClean="0">
                <a:latin typeface="Cambria" pitchFamily="18" charset="0"/>
                <a:cs typeface="Times New Roman" pitchFamily="18" charset="0"/>
              </a:rPr>
              <a:t> Not Worth Reducing Ceiling Plenum/Height</a:t>
            </a:r>
            <a:endParaRPr lang="en-US" sz="1400" dirty="0"/>
          </a:p>
          <a:p>
            <a:pPr eaLnBrk="0" hangingPunct="0"/>
            <a:endParaRPr lang="en-US" dirty="0"/>
          </a:p>
        </p:txBody>
      </p:sp>
      <p:sp>
        <p:nvSpPr>
          <p:cNvPr id="114712" name="Text Box 24"/>
          <p:cNvSpPr txBox="1">
            <a:spLocks noChangeArrowheads="1"/>
          </p:cNvSpPr>
          <p:nvPr/>
        </p:nvSpPr>
        <p:spPr bwMode="auto">
          <a:xfrm>
            <a:off x="22437725" y="1566863"/>
            <a:ext cx="1298504"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W21x57 c = 0”</a:t>
            </a:r>
            <a:endParaRPr kumimoji="0" lang="en-US" sz="1800" b="0" i="0" u="none" strike="noStrike" cap="none" normalizeH="0" baseline="0" smtClean="0">
              <a:ln>
                <a:noFill/>
              </a:ln>
              <a:effectLst/>
              <a:latin typeface="Arial" pitchFamily="34" charset="0"/>
            </a:endParaRPr>
          </a:p>
        </p:txBody>
      </p:sp>
      <p:sp>
        <p:nvSpPr>
          <p:cNvPr id="114711" name="AutoShape 23"/>
          <p:cNvSpPr>
            <a:spLocks noChangeShapeType="1"/>
          </p:cNvSpPr>
          <p:nvPr/>
        </p:nvSpPr>
        <p:spPr bwMode="auto">
          <a:xfrm>
            <a:off x="20955000" y="1600200"/>
            <a:ext cx="3971925" cy="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10" name="AutoShape 22"/>
          <p:cNvSpPr>
            <a:spLocks noChangeShapeType="1"/>
          </p:cNvSpPr>
          <p:nvPr/>
        </p:nvSpPr>
        <p:spPr bwMode="auto">
          <a:xfrm>
            <a:off x="20955000" y="2087563"/>
            <a:ext cx="3971925" cy="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0" name="AutoShape 2"/>
          <p:cNvSpPr>
            <a:spLocks noChangeShapeType="1"/>
          </p:cNvSpPr>
          <p:nvPr/>
        </p:nvSpPr>
        <p:spPr bwMode="auto">
          <a:xfrm>
            <a:off x="22126575" y="1066800"/>
            <a:ext cx="0" cy="411163"/>
          </a:xfrm>
          <a:prstGeom prst="straightConnector1">
            <a:avLst/>
          </a:prstGeom>
          <a:noFill/>
          <a:ln w="9525">
            <a:solidFill>
              <a:schemeClr val="bg1"/>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4692" name="AutoShape 4"/>
          <p:cNvSpPr>
            <a:spLocks noChangeShapeType="1"/>
          </p:cNvSpPr>
          <p:nvPr/>
        </p:nvSpPr>
        <p:spPr bwMode="auto">
          <a:xfrm>
            <a:off x="23648988" y="1076325"/>
            <a:ext cx="0" cy="411163"/>
          </a:xfrm>
          <a:prstGeom prst="straightConnector1">
            <a:avLst/>
          </a:prstGeom>
          <a:noFill/>
          <a:ln w="9525">
            <a:solidFill>
              <a:schemeClr val="bg1"/>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4709" name="AutoShape 21"/>
          <p:cNvSpPr>
            <a:spLocks noChangeArrowheads="1"/>
          </p:cNvSpPr>
          <p:nvPr/>
        </p:nvSpPr>
        <p:spPr bwMode="auto">
          <a:xfrm>
            <a:off x="20840700" y="1582738"/>
            <a:ext cx="244475" cy="285750"/>
          </a:xfrm>
          <a:prstGeom prst="triangle">
            <a:avLst>
              <a:gd name="adj" fmla="val 50000"/>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08" name="AutoShape 20"/>
          <p:cNvSpPr>
            <a:spLocks noChangeArrowheads="1"/>
          </p:cNvSpPr>
          <p:nvPr/>
        </p:nvSpPr>
        <p:spPr bwMode="auto">
          <a:xfrm>
            <a:off x="24803100" y="1601788"/>
            <a:ext cx="244475" cy="285750"/>
          </a:xfrm>
          <a:prstGeom prst="triangle">
            <a:avLst>
              <a:gd name="adj" fmla="val 50000"/>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07" name="AutoShape 19"/>
          <p:cNvSpPr>
            <a:spLocks noChangeShapeType="1"/>
          </p:cNvSpPr>
          <p:nvPr/>
        </p:nvSpPr>
        <p:spPr bwMode="auto">
          <a:xfrm>
            <a:off x="20955000" y="2292350"/>
            <a:ext cx="3971925" cy="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6" name="AutoShape 18"/>
          <p:cNvSpPr>
            <a:spLocks noChangeShapeType="1"/>
          </p:cNvSpPr>
          <p:nvPr/>
        </p:nvSpPr>
        <p:spPr bwMode="auto">
          <a:xfrm>
            <a:off x="20953413" y="1955800"/>
            <a:ext cx="1587" cy="384175"/>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5" name="AutoShape 17"/>
          <p:cNvSpPr>
            <a:spLocks noChangeShapeType="1"/>
          </p:cNvSpPr>
          <p:nvPr/>
        </p:nvSpPr>
        <p:spPr bwMode="auto">
          <a:xfrm>
            <a:off x="24939625" y="1966913"/>
            <a:ext cx="0" cy="373062"/>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4" name="AutoShape 16"/>
          <p:cNvSpPr>
            <a:spLocks noChangeShapeType="1"/>
          </p:cNvSpPr>
          <p:nvPr/>
        </p:nvSpPr>
        <p:spPr bwMode="auto">
          <a:xfrm flipV="1">
            <a:off x="20923250" y="2024063"/>
            <a:ext cx="73025" cy="115887"/>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3" name="AutoShape 15"/>
          <p:cNvSpPr>
            <a:spLocks noChangeShapeType="1"/>
          </p:cNvSpPr>
          <p:nvPr/>
        </p:nvSpPr>
        <p:spPr bwMode="auto">
          <a:xfrm flipV="1">
            <a:off x="24904700" y="2225675"/>
            <a:ext cx="73025" cy="115888"/>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2" name="Text Box 14"/>
          <p:cNvSpPr txBox="1">
            <a:spLocks noChangeArrowheads="1"/>
          </p:cNvSpPr>
          <p:nvPr/>
        </p:nvSpPr>
        <p:spPr bwMode="auto">
          <a:xfrm>
            <a:off x="22672675" y="2085975"/>
            <a:ext cx="789710"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effectLst/>
                <a:latin typeface="Arial" pitchFamily="34" charset="0"/>
                <a:ea typeface="Calibri" pitchFamily="34" charset="0"/>
                <a:cs typeface="Times New Roman" pitchFamily="18" charset="0"/>
              </a:rPr>
              <a:t>28’-8”</a:t>
            </a:r>
            <a:endParaRPr kumimoji="0" lang="en-US" sz="1800" b="0" i="0" u="none" strike="noStrike" cap="none" normalizeH="0" baseline="0" smtClean="0">
              <a:ln>
                <a:noFill/>
              </a:ln>
              <a:effectLst/>
              <a:latin typeface="Arial" pitchFamily="34" charset="0"/>
            </a:endParaRPr>
          </a:p>
        </p:txBody>
      </p:sp>
      <p:sp>
        <p:nvSpPr>
          <p:cNvPr id="114701" name="AutoShape 13"/>
          <p:cNvSpPr>
            <a:spLocks noChangeShapeType="1"/>
          </p:cNvSpPr>
          <p:nvPr/>
        </p:nvSpPr>
        <p:spPr bwMode="auto">
          <a:xfrm flipV="1">
            <a:off x="20923250" y="2230438"/>
            <a:ext cx="73025" cy="115887"/>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00" name="AutoShape 12"/>
          <p:cNvSpPr>
            <a:spLocks noChangeShapeType="1"/>
          </p:cNvSpPr>
          <p:nvPr/>
        </p:nvSpPr>
        <p:spPr bwMode="auto">
          <a:xfrm flipV="1">
            <a:off x="24901525" y="2024063"/>
            <a:ext cx="73025" cy="115887"/>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9" name="AutoShape 11"/>
          <p:cNvSpPr>
            <a:spLocks noChangeShapeType="1"/>
          </p:cNvSpPr>
          <p:nvPr/>
        </p:nvSpPr>
        <p:spPr bwMode="auto">
          <a:xfrm>
            <a:off x="22124988" y="1966913"/>
            <a:ext cx="0" cy="1587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8" name="AutoShape 10"/>
          <p:cNvSpPr>
            <a:spLocks noChangeShapeType="1"/>
          </p:cNvSpPr>
          <p:nvPr/>
        </p:nvSpPr>
        <p:spPr bwMode="auto">
          <a:xfrm>
            <a:off x="23637875" y="1968500"/>
            <a:ext cx="0" cy="1587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7" name="AutoShape 9"/>
          <p:cNvSpPr>
            <a:spLocks noChangeShapeType="1"/>
          </p:cNvSpPr>
          <p:nvPr/>
        </p:nvSpPr>
        <p:spPr bwMode="auto">
          <a:xfrm flipV="1">
            <a:off x="22090063" y="2020888"/>
            <a:ext cx="73025" cy="115887"/>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6" name="AutoShape 8"/>
          <p:cNvSpPr>
            <a:spLocks noChangeShapeType="1"/>
          </p:cNvSpPr>
          <p:nvPr/>
        </p:nvSpPr>
        <p:spPr bwMode="auto">
          <a:xfrm flipV="1">
            <a:off x="23606125" y="2024063"/>
            <a:ext cx="73025" cy="115887"/>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95" name="Text Box 7"/>
          <p:cNvSpPr txBox="1">
            <a:spLocks noChangeArrowheads="1"/>
          </p:cNvSpPr>
          <p:nvPr/>
        </p:nvSpPr>
        <p:spPr bwMode="auto">
          <a:xfrm>
            <a:off x="21320125" y="1882775"/>
            <a:ext cx="510758"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EQ.</a:t>
            </a:r>
            <a:endParaRPr kumimoji="0" lang="en-US" sz="1800" b="0" i="0" u="none" strike="noStrike" cap="none" normalizeH="0" baseline="0" smtClean="0">
              <a:ln>
                <a:noFill/>
              </a:ln>
              <a:effectLst/>
              <a:latin typeface="Arial" pitchFamily="34" charset="0"/>
            </a:endParaRPr>
          </a:p>
        </p:txBody>
      </p:sp>
      <p:sp>
        <p:nvSpPr>
          <p:cNvPr id="114694" name="Text Box 6"/>
          <p:cNvSpPr txBox="1">
            <a:spLocks noChangeArrowheads="1"/>
          </p:cNvSpPr>
          <p:nvPr/>
        </p:nvSpPr>
        <p:spPr bwMode="auto">
          <a:xfrm>
            <a:off x="22715538" y="1885950"/>
            <a:ext cx="510758"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EQ.</a:t>
            </a:r>
            <a:endParaRPr kumimoji="0" lang="en-US" sz="1800" b="0" i="0" u="none" strike="noStrike" cap="none" normalizeH="0" baseline="0" smtClean="0">
              <a:ln>
                <a:noFill/>
              </a:ln>
              <a:effectLst/>
              <a:latin typeface="Arial" pitchFamily="34" charset="0"/>
            </a:endParaRPr>
          </a:p>
        </p:txBody>
      </p:sp>
      <p:sp>
        <p:nvSpPr>
          <p:cNvPr id="114693" name="Text Box 5"/>
          <p:cNvSpPr txBox="1">
            <a:spLocks noChangeArrowheads="1"/>
          </p:cNvSpPr>
          <p:nvPr/>
        </p:nvSpPr>
        <p:spPr bwMode="auto">
          <a:xfrm>
            <a:off x="24106188" y="1895475"/>
            <a:ext cx="510758"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EQ.</a:t>
            </a:r>
            <a:endParaRPr kumimoji="0" lang="en-US" sz="1800" b="0" i="0" u="none" strike="noStrike" cap="none" normalizeH="0" baseline="0" smtClean="0">
              <a:ln>
                <a:noFill/>
              </a:ln>
              <a:effectLst/>
              <a:latin typeface="Arial" pitchFamily="34" charset="0"/>
            </a:endParaRPr>
          </a:p>
        </p:txBody>
      </p:sp>
      <p:sp>
        <p:nvSpPr>
          <p:cNvPr id="114689" name="Text Box 1"/>
          <p:cNvSpPr txBox="1">
            <a:spLocks noChangeArrowheads="1"/>
          </p:cNvSpPr>
          <p:nvPr/>
        </p:nvSpPr>
        <p:spPr bwMode="auto">
          <a:xfrm>
            <a:off x="21770975" y="831850"/>
            <a:ext cx="1017587"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P</a:t>
            </a:r>
            <a:r>
              <a:rPr kumimoji="0" lang="en-US" sz="1100" b="0" i="0" u="none" strike="noStrike" cap="none" normalizeH="0" baseline="-30000" smtClean="0">
                <a:ln>
                  <a:noFill/>
                </a:ln>
                <a:effectLst/>
                <a:latin typeface="Arial" pitchFamily="34" charset="0"/>
                <a:ea typeface="Calibri" pitchFamily="34" charset="0"/>
                <a:cs typeface="Times New Roman" pitchFamily="18" charset="0"/>
              </a:rPr>
              <a:t>1</a:t>
            </a:r>
            <a:r>
              <a:rPr kumimoji="0" lang="en-US" sz="1100" b="0" i="0" u="none" strike="noStrike" cap="none" normalizeH="0" baseline="0" smtClean="0">
                <a:ln>
                  <a:noFill/>
                </a:ln>
                <a:effectLst/>
                <a:latin typeface="Arial" pitchFamily="34" charset="0"/>
                <a:ea typeface="Calibri" pitchFamily="34" charset="0"/>
                <a:cs typeface="Times New Roman" pitchFamily="18" charset="0"/>
              </a:rPr>
              <a:t> = 23.3k</a:t>
            </a:r>
            <a:endParaRPr kumimoji="0" lang="en-US" sz="1800" b="0" i="0" u="none" strike="noStrike" cap="none" normalizeH="0" baseline="0" smtClean="0">
              <a:ln>
                <a:noFill/>
              </a:ln>
              <a:effectLst/>
              <a:latin typeface="Arial" pitchFamily="34" charset="0"/>
            </a:endParaRPr>
          </a:p>
        </p:txBody>
      </p:sp>
      <p:sp>
        <p:nvSpPr>
          <p:cNvPr id="114691" name="Text Box 3"/>
          <p:cNvSpPr txBox="1">
            <a:spLocks noChangeArrowheads="1"/>
          </p:cNvSpPr>
          <p:nvPr/>
        </p:nvSpPr>
        <p:spPr bwMode="auto">
          <a:xfrm>
            <a:off x="23290213" y="842963"/>
            <a:ext cx="1017587" cy="29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effectLst/>
                <a:latin typeface="Arial" pitchFamily="34" charset="0"/>
                <a:ea typeface="Calibri" pitchFamily="34" charset="0"/>
                <a:cs typeface="Times New Roman" pitchFamily="18" charset="0"/>
              </a:rPr>
              <a:t>P</a:t>
            </a:r>
            <a:r>
              <a:rPr kumimoji="0" lang="en-US" sz="1100" b="0" i="0" u="none" strike="noStrike" cap="none" normalizeH="0" baseline="-30000" smtClean="0">
                <a:ln>
                  <a:noFill/>
                </a:ln>
                <a:effectLst/>
                <a:latin typeface="Arial" pitchFamily="34" charset="0"/>
                <a:ea typeface="Calibri" pitchFamily="34" charset="0"/>
                <a:cs typeface="Times New Roman" pitchFamily="18" charset="0"/>
              </a:rPr>
              <a:t>2</a:t>
            </a:r>
            <a:r>
              <a:rPr kumimoji="0" lang="en-US" sz="1100" b="0" i="0" u="none" strike="noStrike" cap="none" normalizeH="0" baseline="0" smtClean="0">
                <a:ln>
                  <a:noFill/>
                </a:ln>
                <a:effectLst/>
                <a:latin typeface="Arial" pitchFamily="34" charset="0"/>
                <a:ea typeface="Calibri" pitchFamily="34" charset="0"/>
                <a:cs typeface="Times New Roman" pitchFamily="18" charset="0"/>
              </a:rPr>
              <a:t> = 23.3k</a:t>
            </a:r>
            <a:endParaRPr kumimoji="0" lang="en-US" sz="1800" b="0" i="0" u="none" strike="noStrike" cap="none" normalizeH="0" baseline="0" smtClean="0">
              <a:ln>
                <a:noFill/>
              </a:ln>
              <a:effectLst/>
              <a:latin typeface="Arial" pitchFamily="34" charset="0"/>
            </a:endParaRPr>
          </a:p>
        </p:txBody>
      </p:sp>
      <p:sp>
        <p:nvSpPr>
          <p:cNvPr id="114713" name="Rectangle 25"/>
          <p:cNvSpPr>
            <a:spLocks noChangeArrowheads="1"/>
          </p:cNvSpPr>
          <p:nvPr/>
        </p:nvSpPr>
        <p:spPr bwMode="auto">
          <a:xfrm>
            <a:off x="20294349" y="251936"/>
            <a:ext cx="523265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Cambria" pitchFamily="18" charset="0"/>
                <a:ea typeface="Calibri" pitchFamily="34" charset="0"/>
                <a:cs typeface="Times New Roman" pitchFamily="18" charset="0"/>
              </a:rPr>
              <a:t/>
            </a:r>
            <a:br>
              <a:rPr kumimoji="0" lang="en-US" sz="1200" b="0" i="0" u="none" strike="noStrike" cap="none" normalizeH="0" baseline="0" dirty="0" smtClean="0">
                <a:ln>
                  <a:noFill/>
                </a:ln>
                <a:effectLst/>
                <a:latin typeface="Cambria" pitchFamily="18" charset="0"/>
                <a:ea typeface="Calibri" pitchFamily="34" charset="0"/>
                <a:cs typeface="Times New Roman" pitchFamily="18" charset="0"/>
              </a:rPr>
            </a:br>
            <a:r>
              <a:rPr kumimoji="0" lang="en-US" sz="1200" b="0" i="0" u="none" strike="noStrike" cap="none" normalizeH="0" baseline="0" dirty="0" smtClean="0">
                <a:ln>
                  <a:noFill/>
                </a:ln>
                <a:effectLst/>
                <a:latin typeface="Cambria" pitchFamily="18" charset="0"/>
                <a:ea typeface="Calibri" pitchFamily="34" charset="0"/>
                <a:cs typeface="Times New Roman" pitchFamily="18" charset="0"/>
              </a:rPr>
              <a:t>Simply Supported Girder – 2 Equal Concentrated Loads Symmetrically Placed</a:t>
            </a:r>
            <a:endParaRPr kumimoji="0" lang="en-US" sz="27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914400"/>
            <a:ext cx="8915400" cy="4801314"/>
          </a:xfrm>
          <a:prstGeom prst="rect">
            <a:avLst/>
          </a:prstGeom>
          <a:noFill/>
        </p:spPr>
        <p:txBody>
          <a:bodyPr wrap="square" rtlCol="0">
            <a:spAutoFit/>
          </a:bodyPr>
          <a:lstStyle/>
          <a:p>
            <a:pPr marL="342900" indent="-342900"/>
            <a:r>
              <a:rPr lang="en-US" u="sng" dirty="0" smtClean="0"/>
              <a:t>Design Phase</a:t>
            </a:r>
          </a:p>
          <a:p>
            <a:pPr marL="342900" indent="-342900">
              <a:buFont typeface="Arial" pitchFamily="34" charset="0"/>
              <a:buChar char="•"/>
            </a:pPr>
            <a:r>
              <a:rPr lang="en-US" dirty="0" smtClean="0"/>
              <a:t>Construction Load 85 PSF (Includes 7 PSF for Over-pour)</a:t>
            </a:r>
          </a:p>
          <a:p>
            <a:pPr marL="342900" indent="-342900">
              <a:buFont typeface="Arial" pitchFamily="34" charset="0"/>
              <a:buChar char="•"/>
            </a:pPr>
            <a:r>
              <a:rPr lang="en-US" dirty="0" smtClean="0"/>
              <a:t>Beam Max Deflection = 1.41” – 0.75” (Camber) = 0.66”</a:t>
            </a:r>
          </a:p>
          <a:p>
            <a:pPr marL="342900" indent="-342900">
              <a:buFont typeface="Arial" pitchFamily="34" charset="0"/>
              <a:buChar char="•"/>
            </a:pPr>
            <a:r>
              <a:rPr lang="en-US" dirty="0" smtClean="0"/>
              <a:t>Girder Max Deflection = 0.99” </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7" name="AutoShape 15"/>
          <p:cNvSpPr>
            <a:spLocks noChangeShapeType="1"/>
          </p:cNvSpPr>
          <p:nvPr/>
        </p:nvSpPr>
        <p:spPr bwMode="auto">
          <a:xfrm>
            <a:off x="20489863" y="2568575"/>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26" name="AutoShape 14"/>
          <p:cNvSpPr>
            <a:spLocks noChangeShapeType="1"/>
          </p:cNvSpPr>
          <p:nvPr/>
        </p:nvSpPr>
        <p:spPr bwMode="auto">
          <a:xfrm>
            <a:off x="23426738" y="1363663"/>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25" name="AutoShape 13"/>
          <p:cNvSpPr>
            <a:spLocks noChangeShapeType="1"/>
          </p:cNvSpPr>
          <p:nvPr/>
        </p:nvSpPr>
        <p:spPr bwMode="auto">
          <a:xfrm flipV="1">
            <a:off x="20489863" y="1363663"/>
            <a:ext cx="2936875" cy="1204912"/>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24" name="AutoShape 12"/>
          <p:cNvSpPr>
            <a:spLocks noChangeShapeType="1"/>
          </p:cNvSpPr>
          <p:nvPr/>
        </p:nvSpPr>
        <p:spPr bwMode="auto">
          <a:xfrm flipV="1">
            <a:off x="22783800" y="3200400"/>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23" name="AutoShape 11"/>
          <p:cNvSpPr>
            <a:spLocks noChangeShapeType="1"/>
          </p:cNvSpPr>
          <p:nvPr/>
        </p:nvSpPr>
        <p:spPr bwMode="auto">
          <a:xfrm flipV="1">
            <a:off x="22013863" y="2581275"/>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22" name="AutoShape 10"/>
          <p:cNvSpPr>
            <a:spLocks noChangeShapeType="1"/>
          </p:cNvSpPr>
          <p:nvPr/>
        </p:nvSpPr>
        <p:spPr bwMode="auto">
          <a:xfrm flipV="1">
            <a:off x="21182013" y="1927225"/>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21" name="Text Box 9"/>
          <p:cNvSpPr txBox="1">
            <a:spLocks noChangeArrowheads="1"/>
          </p:cNvSpPr>
          <p:nvPr/>
        </p:nvSpPr>
        <p:spPr bwMode="auto">
          <a:xfrm>
            <a:off x="24442738" y="2286000"/>
            <a:ext cx="855662" cy="296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Times New Roman" pitchFamily="18" charset="0"/>
              </a:rPr>
              <a:t>∆ = 0.99”</a:t>
            </a:r>
            <a:endParaRPr kumimoji="0" lang="en-US" sz="1800" b="0" i="0" u="none" strike="noStrike" cap="none" normalizeH="0" baseline="0" dirty="0" smtClean="0">
              <a:ln>
                <a:noFill/>
              </a:ln>
              <a:effectLst/>
              <a:latin typeface="Arial" pitchFamily="34" charset="0"/>
            </a:endParaRPr>
          </a:p>
        </p:txBody>
      </p:sp>
      <p:sp>
        <p:nvSpPr>
          <p:cNvPr id="141320" name="Text Box 8"/>
          <p:cNvSpPr txBox="1">
            <a:spLocks noChangeArrowheads="1"/>
          </p:cNvSpPr>
          <p:nvPr/>
        </p:nvSpPr>
        <p:spPr bwMode="auto">
          <a:xfrm>
            <a:off x="20802600" y="3479800"/>
            <a:ext cx="855662" cy="296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Times New Roman" pitchFamily="18" charset="0"/>
              </a:rPr>
              <a:t>∆ = 0.99”</a:t>
            </a:r>
            <a:endParaRPr kumimoji="0" lang="en-US" sz="1800" b="0" i="0" u="none" strike="noStrike" cap="none" normalizeH="0" baseline="0" dirty="0" smtClean="0">
              <a:ln>
                <a:noFill/>
              </a:ln>
              <a:effectLst/>
              <a:latin typeface="Arial" pitchFamily="34" charset="0"/>
            </a:endParaRPr>
          </a:p>
        </p:txBody>
      </p:sp>
      <p:sp>
        <p:nvSpPr>
          <p:cNvPr id="141319" name="AutoShape 7"/>
          <p:cNvSpPr>
            <a:spLocks noChangeShapeType="1"/>
          </p:cNvSpPr>
          <p:nvPr/>
        </p:nvSpPr>
        <p:spPr bwMode="auto">
          <a:xfrm>
            <a:off x="20489863" y="2571750"/>
            <a:ext cx="1016000" cy="12827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18" name="AutoShape 6"/>
          <p:cNvSpPr>
            <a:spLocks noChangeShapeType="1"/>
          </p:cNvSpPr>
          <p:nvPr/>
        </p:nvSpPr>
        <p:spPr bwMode="auto">
          <a:xfrm>
            <a:off x="21507450" y="3857625"/>
            <a:ext cx="1276350" cy="5524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17" name="AutoShape 5"/>
          <p:cNvSpPr>
            <a:spLocks noChangeShapeType="1"/>
          </p:cNvSpPr>
          <p:nvPr/>
        </p:nvSpPr>
        <p:spPr bwMode="auto">
          <a:xfrm>
            <a:off x="23426738" y="1363663"/>
            <a:ext cx="1016000" cy="12827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16" name="AutoShape 4"/>
          <p:cNvSpPr>
            <a:spLocks noChangeShapeType="1"/>
          </p:cNvSpPr>
          <p:nvPr/>
        </p:nvSpPr>
        <p:spPr bwMode="auto">
          <a:xfrm>
            <a:off x="24444325" y="2646363"/>
            <a:ext cx="1276350" cy="5524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15" name="AutoShape 3"/>
          <p:cNvSpPr>
            <a:spLocks noChangeShapeType="1"/>
          </p:cNvSpPr>
          <p:nvPr/>
        </p:nvSpPr>
        <p:spPr bwMode="auto">
          <a:xfrm flipV="1">
            <a:off x="21507450" y="2649538"/>
            <a:ext cx="2936875" cy="1204912"/>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14" name="AutoShape 2"/>
          <p:cNvSpPr>
            <a:spLocks noChangeShapeType="1"/>
          </p:cNvSpPr>
          <p:nvPr/>
        </p:nvSpPr>
        <p:spPr bwMode="auto">
          <a:xfrm flipV="1">
            <a:off x="21507450" y="3379788"/>
            <a:ext cx="0" cy="477837"/>
          </a:xfrm>
          <a:prstGeom prst="straightConnector1">
            <a:avLst/>
          </a:prstGeom>
          <a:noFill/>
          <a:ln w="9525">
            <a:solidFill>
              <a:schemeClr val="bg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1313" name="AutoShape 1"/>
          <p:cNvSpPr>
            <a:spLocks noChangeShapeType="1"/>
          </p:cNvSpPr>
          <p:nvPr/>
        </p:nvSpPr>
        <p:spPr bwMode="auto">
          <a:xfrm flipV="1">
            <a:off x="24444325" y="2168525"/>
            <a:ext cx="0" cy="481013"/>
          </a:xfrm>
          <a:prstGeom prst="straightConnector1">
            <a:avLst/>
          </a:prstGeom>
          <a:noFill/>
          <a:ln w="9525">
            <a:solidFill>
              <a:schemeClr val="bg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914400"/>
            <a:ext cx="8915400" cy="5078313"/>
          </a:xfrm>
          <a:prstGeom prst="rect">
            <a:avLst/>
          </a:prstGeom>
          <a:noFill/>
        </p:spPr>
        <p:txBody>
          <a:bodyPr wrap="square" rtlCol="0">
            <a:spAutoFit/>
          </a:bodyPr>
          <a:lstStyle/>
          <a:p>
            <a:pPr marL="342900" indent="-342900"/>
            <a:r>
              <a:rPr lang="en-US" u="sng" dirty="0" smtClean="0"/>
              <a:t>Design Phase</a:t>
            </a:r>
          </a:p>
          <a:p>
            <a:pPr marL="342900" indent="-342900">
              <a:buFont typeface="Arial" pitchFamily="34" charset="0"/>
              <a:buChar char="•"/>
            </a:pPr>
            <a:r>
              <a:rPr lang="en-US" dirty="0" smtClean="0"/>
              <a:t>Construction Load 85 PSF (Includes 7 PSF for Over-pour)</a:t>
            </a:r>
          </a:p>
          <a:p>
            <a:pPr marL="342900" indent="-342900">
              <a:buFont typeface="Arial" pitchFamily="34" charset="0"/>
              <a:buChar char="•"/>
            </a:pPr>
            <a:r>
              <a:rPr lang="en-US" dirty="0" smtClean="0"/>
              <a:t>Beam Max Deflection = 1.41” – 0.75” (Camber) = 0.66”</a:t>
            </a:r>
          </a:p>
          <a:p>
            <a:pPr marL="342900" indent="-342900">
              <a:buFont typeface="Arial" pitchFamily="34" charset="0"/>
              <a:buChar char="•"/>
            </a:pPr>
            <a:r>
              <a:rPr lang="en-US" dirty="0" smtClean="0"/>
              <a:t>Girder Max Deflection = 0.99” </a:t>
            </a:r>
          </a:p>
          <a:p>
            <a:pPr marL="342900" indent="-342900">
              <a:buFont typeface="Arial" pitchFamily="34" charset="0"/>
              <a:buChar char="•"/>
            </a:pPr>
            <a:r>
              <a:rPr lang="en-US" dirty="0" smtClean="0"/>
              <a:t>Total Mid-Bay Deflection = 0.66” + 0.99” = 1.65”</a:t>
            </a:r>
          </a:p>
          <a:p>
            <a:pPr marL="342900" indent="-342900"/>
            <a:endParaRPr lang="en-US" dirty="0" smtClean="0"/>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0" name="AutoShape 20"/>
          <p:cNvSpPr>
            <a:spLocks noChangeShapeType="1"/>
          </p:cNvSpPr>
          <p:nvPr/>
        </p:nvSpPr>
        <p:spPr bwMode="auto">
          <a:xfrm>
            <a:off x="20718463" y="2416175"/>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9" name="AutoShape 19"/>
          <p:cNvSpPr>
            <a:spLocks noChangeShapeType="1"/>
          </p:cNvSpPr>
          <p:nvPr/>
        </p:nvSpPr>
        <p:spPr bwMode="auto">
          <a:xfrm>
            <a:off x="23655338" y="1211263"/>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8" name="AutoShape 18"/>
          <p:cNvSpPr>
            <a:spLocks noChangeShapeType="1"/>
          </p:cNvSpPr>
          <p:nvPr/>
        </p:nvSpPr>
        <p:spPr bwMode="auto">
          <a:xfrm flipV="1">
            <a:off x="20718463" y="1211263"/>
            <a:ext cx="2936875" cy="1204912"/>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7" name="AutoShape 17"/>
          <p:cNvSpPr>
            <a:spLocks noChangeShapeType="1"/>
          </p:cNvSpPr>
          <p:nvPr/>
        </p:nvSpPr>
        <p:spPr bwMode="auto">
          <a:xfrm flipV="1">
            <a:off x="23012400" y="3048000"/>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6" name="AutoShape 16"/>
          <p:cNvSpPr>
            <a:spLocks noChangeShapeType="1"/>
          </p:cNvSpPr>
          <p:nvPr/>
        </p:nvSpPr>
        <p:spPr bwMode="auto">
          <a:xfrm>
            <a:off x="20718463" y="2419350"/>
            <a:ext cx="1016000" cy="12827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5" name="AutoShape 15"/>
          <p:cNvSpPr>
            <a:spLocks noChangeShapeType="1"/>
          </p:cNvSpPr>
          <p:nvPr/>
        </p:nvSpPr>
        <p:spPr bwMode="auto">
          <a:xfrm>
            <a:off x="21736050" y="3705225"/>
            <a:ext cx="1276350" cy="5524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4" name="AutoShape 14"/>
          <p:cNvSpPr>
            <a:spLocks noChangeShapeType="1"/>
          </p:cNvSpPr>
          <p:nvPr/>
        </p:nvSpPr>
        <p:spPr bwMode="auto">
          <a:xfrm>
            <a:off x="23655338" y="1211263"/>
            <a:ext cx="1016000" cy="12827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3" name="AutoShape 13"/>
          <p:cNvSpPr>
            <a:spLocks noChangeShapeType="1"/>
          </p:cNvSpPr>
          <p:nvPr/>
        </p:nvSpPr>
        <p:spPr bwMode="auto">
          <a:xfrm>
            <a:off x="24672925" y="2493963"/>
            <a:ext cx="1276350" cy="5524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2" name="AutoShape 12"/>
          <p:cNvSpPr>
            <a:spLocks noChangeShapeType="1"/>
          </p:cNvSpPr>
          <p:nvPr/>
        </p:nvSpPr>
        <p:spPr bwMode="auto">
          <a:xfrm flipV="1">
            <a:off x="21329650" y="2697163"/>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1" name="AutoShape 11"/>
          <p:cNvSpPr>
            <a:spLocks noChangeShapeType="1"/>
          </p:cNvSpPr>
          <p:nvPr/>
        </p:nvSpPr>
        <p:spPr bwMode="auto">
          <a:xfrm flipV="1">
            <a:off x="23012400" y="1928813"/>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0" name="AutoShape 10"/>
          <p:cNvSpPr>
            <a:spLocks noChangeShapeType="1"/>
          </p:cNvSpPr>
          <p:nvPr/>
        </p:nvSpPr>
        <p:spPr bwMode="auto">
          <a:xfrm flipV="1">
            <a:off x="20718463" y="1990725"/>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9" name="AutoShape 9"/>
          <p:cNvSpPr>
            <a:spLocks noChangeShapeType="1"/>
          </p:cNvSpPr>
          <p:nvPr/>
        </p:nvSpPr>
        <p:spPr bwMode="auto">
          <a:xfrm flipV="1">
            <a:off x="22401213" y="1223963"/>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8" name="AutoShape 8"/>
          <p:cNvSpPr>
            <a:spLocks noChangeShapeType="1"/>
          </p:cNvSpPr>
          <p:nvPr/>
        </p:nvSpPr>
        <p:spPr bwMode="auto">
          <a:xfrm flipV="1">
            <a:off x="21736050" y="3263900"/>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7" name="AutoShape 7"/>
          <p:cNvSpPr>
            <a:spLocks noChangeShapeType="1"/>
          </p:cNvSpPr>
          <p:nvPr/>
        </p:nvSpPr>
        <p:spPr bwMode="auto">
          <a:xfrm flipV="1">
            <a:off x="23417213" y="2497138"/>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6" name="AutoShape 6"/>
          <p:cNvSpPr>
            <a:spLocks noChangeShapeType="1"/>
          </p:cNvSpPr>
          <p:nvPr/>
        </p:nvSpPr>
        <p:spPr bwMode="auto">
          <a:xfrm flipV="1">
            <a:off x="22374225" y="3540125"/>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5" name="AutoShape 5"/>
          <p:cNvSpPr>
            <a:spLocks noChangeShapeType="1"/>
          </p:cNvSpPr>
          <p:nvPr/>
        </p:nvSpPr>
        <p:spPr bwMode="auto">
          <a:xfrm flipV="1">
            <a:off x="24055388" y="2774950"/>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4" name="AutoShape 4"/>
          <p:cNvSpPr>
            <a:spLocks noChangeShapeType="1"/>
          </p:cNvSpPr>
          <p:nvPr/>
        </p:nvSpPr>
        <p:spPr bwMode="auto">
          <a:xfrm flipV="1">
            <a:off x="23012400" y="3819525"/>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3" name="AutoShape 3"/>
          <p:cNvSpPr>
            <a:spLocks noChangeShapeType="1"/>
          </p:cNvSpPr>
          <p:nvPr/>
        </p:nvSpPr>
        <p:spPr bwMode="auto">
          <a:xfrm flipV="1">
            <a:off x="24693563" y="3052763"/>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2" name="AutoShape 2"/>
          <p:cNvSpPr>
            <a:spLocks noChangeShapeType="1"/>
          </p:cNvSpPr>
          <p:nvPr/>
        </p:nvSpPr>
        <p:spPr bwMode="auto">
          <a:xfrm flipV="1">
            <a:off x="23464838" y="2544763"/>
            <a:ext cx="0" cy="709612"/>
          </a:xfrm>
          <a:prstGeom prst="straightConnector1">
            <a:avLst/>
          </a:prstGeom>
          <a:noFill/>
          <a:ln w="9525">
            <a:solidFill>
              <a:schemeClr val="bg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61" name="Text Box 1"/>
          <p:cNvSpPr txBox="1">
            <a:spLocks noChangeArrowheads="1"/>
          </p:cNvSpPr>
          <p:nvPr/>
        </p:nvSpPr>
        <p:spPr bwMode="auto">
          <a:xfrm>
            <a:off x="23398163" y="2754313"/>
            <a:ext cx="1331912"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Times New Roman" pitchFamily="18" charset="0"/>
              </a:rPr>
              <a:t>∆Total = 1.65”</a:t>
            </a:r>
            <a:endParaRPr kumimoji="0" lang="en-US" sz="1800" b="0" i="0" u="none" strike="noStrike" cap="none" normalizeH="0" baseline="0" dirty="0" smtClean="0">
              <a:ln>
                <a:noFill/>
              </a:ln>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914400"/>
            <a:ext cx="8915400" cy="7017306"/>
          </a:xfrm>
          <a:prstGeom prst="rect">
            <a:avLst/>
          </a:prstGeom>
          <a:noFill/>
        </p:spPr>
        <p:txBody>
          <a:bodyPr wrap="square" rtlCol="0">
            <a:spAutoFit/>
          </a:bodyPr>
          <a:lstStyle/>
          <a:p>
            <a:pPr marL="342900" indent="-342900"/>
            <a:r>
              <a:rPr lang="en-US" u="sng" dirty="0" smtClean="0"/>
              <a:t>Design Phase</a:t>
            </a:r>
          </a:p>
          <a:p>
            <a:pPr marL="342900" indent="-342900">
              <a:buFont typeface="Arial" pitchFamily="34" charset="0"/>
              <a:buChar char="•"/>
            </a:pPr>
            <a:r>
              <a:rPr lang="en-US" dirty="0" smtClean="0"/>
              <a:t>Construction Load 85 PSF (Includes 7 PSF for Over-pour)</a:t>
            </a:r>
          </a:p>
          <a:p>
            <a:pPr marL="342900" indent="-342900">
              <a:buFont typeface="Arial" pitchFamily="34" charset="0"/>
              <a:buChar char="•"/>
            </a:pPr>
            <a:r>
              <a:rPr lang="en-US" dirty="0" smtClean="0"/>
              <a:t>Beam Max Deflection = 1.41” – 0.75” (Camber) = 0.66”</a:t>
            </a:r>
          </a:p>
          <a:p>
            <a:pPr marL="342900" indent="-342900">
              <a:buFont typeface="Arial" pitchFamily="34" charset="0"/>
              <a:buChar char="•"/>
            </a:pPr>
            <a:r>
              <a:rPr lang="en-US" dirty="0" smtClean="0"/>
              <a:t>Girder Max Deflection = 0.99” </a:t>
            </a:r>
          </a:p>
          <a:p>
            <a:pPr marL="342900" indent="-342900">
              <a:buFont typeface="Arial" pitchFamily="34" charset="0"/>
              <a:buChar char="•"/>
            </a:pPr>
            <a:r>
              <a:rPr lang="en-US" dirty="0" smtClean="0"/>
              <a:t>Total Mid-Bay Deflection = 0.66” + 0.99” = 1.65”</a:t>
            </a:r>
          </a:p>
          <a:p>
            <a:pPr marL="342900" indent="-342900">
              <a:buFont typeface="Arial" pitchFamily="34" charset="0"/>
              <a:buChar char="•"/>
            </a:pPr>
            <a:r>
              <a:rPr lang="en-US" dirty="0" smtClean="0"/>
              <a:t>Total Volume = 2.09 CY</a:t>
            </a:r>
          </a:p>
          <a:p>
            <a:pPr marL="342900" indent="-342900">
              <a:buFont typeface="Arial" pitchFamily="34" charset="0"/>
              <a:buChar char="•"/>
            </a:pPr>
            <a:r>
              <a:rPr lang="en-US" dirty="0" smtClean="0"/>
              <a:t>Load = 10.3 PSF</a:t>
            </a:r>
          </a:p>
          <a:p>
            <a:pPr marL="342900" indent="-342900">
              <a:buFont typeface="Arial" pitchFamily="34" charset="0"/>
              <a:buChar char="•"/>
            </a:pPr>
            <a:endParaRPr lang="en-US" dirty="0" smtClean="0"/>
          </a:p>
          <a:p>
            <a:pPr marL="342900" indent="-342900"/>
            <a:r>
              <a:rPr lang="en-US" dirty="0" smtClean="0"/>
              <a:t>Assume Total Volume Spread Over Entire Area of Bay</a:t>
            </a:r>
          </a:p>
          <a:p>
            <a:pPr marL="342900" indent="-342900"/>
            <a:endParaRPr lang="en-US" dirty="0" smtClean="0"/>
          </a:p>
          <a:p>
            <a:r>
              <a:rPr lang="en-US" dirty="0" smtClean="0"/>
              <a:t>56.5ft</a:t>
            </a:r>
            <a:r>
              <a:rPr lang="en-US" baseline="30000" dirty="0" smtClean="0"/>
              <a:t>3</a:t>
            </a:r>
            <a:r>
              <a:rPr lang="en-US" dirty="0" smtClean="0"/>
              <a:t> / (28.667’)</a:t>
            </a:r>
            <a:r>
              <a:rPr lang="en-US" baseline="30000" dirty="0" smtClean="0"/>
              <a:t>2</a:t>
            </a:r>
            <a:r>
              <a:rPr lang="en-US" dirty="0" smtClean="0"/>
              <a:t> = 0.07’ = 7/8” </a:t>
            </a:r>
          </a:p>
          <a:p>
            <a:r>
              <a:rPr lang="en-US" dirty="0" smtClean="0"/>
              <a:t>Total SF of Building = 1.5M </a:t>
            </a:r>
          </a:p>
          <a:p>
            <a:r>
              <a:rPr lang="en-US" dirty="0" smtClean="0"/>
              <a:t>Total Concrete Over-Pour = 1,500,000 SF x 0.07’ = 103,128 ft</a:t>
            </a:r>
            <a:r>
              <a:rPr lang="en-US" baseline="30000" dirty="0" smtClean="0"/>
              <a:t>3</a:t>
            </a:r>
            <a:r>
              <a:rPr lang="en-US" dirty="0" smtClean="0"/>
              <a:t> = 3,820 CY</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0" name="AutoShape 20"/>
          <p:cNvSpPr>
            <a:spLocks noChangeShapeType="1"/>
          </p:cNvSpPr>
          <p:nvPr/>
        </p:nvSpPr>
        <p:spPr bwMode="auto">
          <a:xfrm>
            <a:off x="20718463" y="2416175"/>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9" name="AutoShape 19"/>
          <p:cNvSpPr>
            <a:spLocks noChangeShapeType="1"/>
          </p:cNvSpPr>
          <p:nvPr/>
        </p:nvSpPr>
        <p:spPr bwMode="auto">
          <a:xfrm>
            <a:off x="23655338" y="1211263"/>
            <a:ext cx="2292350" cy="1835150"/>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8" name="AutoShape 18"/>
          <p:cNvSpPr>
            <a:spLocks noChangeShapeType="1"/>
          </p:cNvSpPr>
          <p:nvPr/>
        </p:nvSpPr>
        <p:spPr bwMode="auto">
          <a:xfrm flipV="1">
            <a:off x="20718463" y="1211263"/>
            <a:ext cx="2936875" cy="1204912"/>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7" name="AutoShape 17"/>
          <p:cNvSpPr>
            <a:spLocks noChangeShapeType="1"/>
          </p:cNvSpPr>
          <p:nvPr/>
        </p:nvSpPr>
        <p:spPr bwMode="auto">
          <a:xfrm flipV="1">
            <a:off x="23012400" y="3048000"/>
            <a:ext cx="2936875" cy="1204913"/>
          </a:xfrm>
          <a:prstGeom prst="straightConnector1">
            <a:avLst/>
          </a:pr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6" name="AutoShape 16"/>
          <p:cNvSpPr>
            <a:spLocks noChangeShapeType="1"/>
          </p:cNvSpPr>
          <p:nvPr/>
        </p:nvSpPr>
        <p:spPr bwMode="auto">
          <a:xfrm>
            <a:off x="20718463" y="2419350"/>
            <a:ext cx="1016000" cy="12827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5" name="AutoShape 15"/>
          <p:cNvSpPr>
            <a:spLocks noChangeShapeType="1"/>
          </p:cNvSpPr>
          <p:nvPr/>
        </p:nvSpPr>
        <p:spPr bwMode="auto">
          <a:xfrm>
            <a:off x="21736050" y="3705225"/>
            <a:ext cx="1276350" cy="5524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4" name="AutoShape 14"/>
          <p:cNvSpPr>
            <a:spLocks noChangeShapeType="1"/>
          </p:cNvSpPr>
          <p:nvPr/>
        </p:nvSpPr>
        <p:spPr bwMode="auto">
          <a:xfrm>
            <a:off x="23655338" y="1211263"/>
            <a:ext cx="1016000" cy="128270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3" name="AutoShape 13"/>
          <p:cNvSpPr>
            <a:spLocks noChangeShapeType="1"/>
          </p:cNvSpPr>
          <p:nvPr/>
        </p:nvSpPr>
        <p:spPr bwMode="auto">
          <a:xfrm>
            <a:off x="24672925" y="2493963"/>
            <a:ext cx="1276350" cy="5524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2" name="AutoShape 12"/>
          <p:cNvSpPr>
            <a:spLocks noChangeShapeType="1"/>
          </p:cNvSpPr>
          <p:nvPr/>
        </p:nvSpPr>
        <p:spPr bwMode="auto">
          <a:xfrm flipV="1">
            <a:off x="21329650" y="2697163"/>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1" name="AutoShape 11"/>
          <p:cNvSpPr>
            <a:spLocks noChangeShapeType="1"/>
          </p:cNvSpPr>
          <p:nvPr/>
        </p:nvSpPr>
        <p:spPr bwMode="auto">
          <a:xfrm flipV="1">
            <a:off x="23012400" y="1928813"/>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70" name="AutoShape 10"/>
          <p:cNvSpPr>
            <a:spLocks noChangeShapeType="1"/>
          </p:cNvSpPr>
          <p:nvPr/>
        </p:nvSpPr>
        <p:spPr bwMode="auto">
          <a:xfrm flipV="1">
            <a:off x="20718463" y="1990725"/>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9" name="AutoShape 9"/>
          <p:cNvSpPr>
            <a:spLocks noChangeShapeType="1"/>
          </p:cNvSpPr>
          <p:nvPr/>
        </p:nvSpPr>
        <p:spPr bwMode="auto">
          <a:xfrm flipV="1">
            <a:off x="22401213" y="1223963"/>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8" name="AutoShape 8"/>
          <p:cNvSpPr>
            <a:spLocks noChangeShapeType="1"/>
          </p:cNvSpPr>
          <p:nvPr/>
        </p:nvSpPr>
        <p:spPr bwMode="auto">
          <a:xfrm flipV="1">
            <a:off x="21736050" y="3263900"/>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7" name="AutoShape 7"/>
          <p:cNvSpPr>
            <a:spLocks noChangeShapeType="1"/>
          </p:cNvSpPr>
          <p:nvPr/>
        </p:nvSpPr>
        <p:spPr bwMode="auto">
          <a:xfrm flipV="1">
            <a:off x="23417213" y="2497138"/>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6" name="AutoShape 6"/>
          <p:cNvSpPr>
            <a:spLocks noChangeShapeType="1"/>
          </p:cNvSpPr>
          <p:nvPr/>
        </p:nvSpPr>
        <p:spPr bwMode="auto">
          <a:xfrm flipV="1">
            <a:off x="22374225" y="3540125"/>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5" name="AutoShape 5"/>
          <p:cNvSpPr>
            <a:spLocks noChangeShapeType="1"/>
          </p:cNvSpPr>
          <p:nvPr/>
        </p:nvSpPr>
        <p:spPr bwMode="auto">
          <a:xfrm flipV="1">
            <a:off x="24055388" y="2774950"/>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4" name="AutoShape 4"/>
          <p:cNvSpPr>
            <a:spLocks noChangeShapeType="1"/>
          </p:cNvSpPr>
          <p:nvPr/>
        </p:nvSpPr>
        <p:spPr bwMode="auto">
          <a:xfrm flipV="1">
            <a:off x="23012400" y="3819525"/>
            <a:ext cx="1682750" cy="438150"/>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3" name="AutoShape 3"/>
          <p:cNvSpPr>
            <a:spLocks noChangeShapeType="1"/>
          </p:cNvSpPr>
          <p:nvPr/>
        </p:nvSpPr>
        <p:spPr bwMode="auto">
          <a:xfrm flipV="1">
            <a:off x="24693563" y="3052763"/>
            <a:ext cx="1254125" cy="765175"/>
          </a:xfrm>
          <a:prstGeom prst="straightConnector1">
            <a:avLst/>
          </a:prstGeom>
          <a:noFill/>
          <a:ln w="9525">
            <a:solidFill>
              <a:schemeClr val="bg1"/>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2" name="AutoShape 2"/>
          <p:cNvSpPr>
            <a:spLocks noChangeShapeType="1"/>
          </p:cNvSpPr>
          <p:nvPr/>
        </p:nvSpPr>
        <p:spPr bwMode="auto">
          <a:xfrm flipV="1">
            <a:off x="23464838" y="2544763"/>
            <a:ext cx="0" cy="709612"/>
          </a:xfrm>
          <a:prstGeom prst="straightConnector1">
            <a:avLst/>
          </a:prstGeom>
          <a:noFill/>
          <a:ln w="9525">
            <a:solidFill>
              <a:schemeClr val="bg1"/>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61" name="Text Box 1"/>
          <p:cNvSpPr txBox="1">
            <a:spLocks noChangeArrowheads="1"/>
          </p:cNvSpPr>
          <p:nvPr/>
        </p:nvSpPr>
        <p:spPr bwMode="auto">
          <a:xfrm>
            <a:off x="23398163" y="2754313"/>
            <a:ext cx="1331912"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effectLst/>
                <a:latin typeface="Arial" pitchFamily="34" charset="0"/>
                <a:ea typeface="Calibri" pitchFamily="34" charset="0"/>
                <a:cs typeface="Times New Roman" pitchFamily="18" charset="0"/>
              </a:rPr>
              <a:t>∆Total = 1.65”</a:t>
            </a:r>
            <a:endParaRPr kumimoji="0" lang="en-US" sz="1800" b="0" i="0" u="none" strike="noStrike" cap="none" normalizeH="0" baseline="0" dirty="0" smtClean="0">
              <a:ln>
                <a:noFill/>
              </a:ln>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1066086"/>
            <a:ext cx="8915400" cy="4801314"/>
          </a:xfrm>
          <a:prstGeom prst="rect">
            <a:avLst/>
          </a:prstGeom>
          <a:noFill/>
        </p:spPr>
        <p:txBody>
          <a:bodyPr wrap="square" rtlCol="0">
            <a:spAutoFit/>
          </a:bodyPr>
          <a:lstStyle/>
          <a:p>
            <a:pPr marL="342900" indent="-342900"/>
            <a:r>
              <a:rPr lang="en-US" u="sng" dirty="0" smtClean="0"/>
              <a:t>Bid Phase</a:t>
            </a:r>
          </a:p>
          <a:p>
            <a:pPr marL="342900" indent="-342900">
              <a:buFont typeface="Arial" pitchFamily="34" charset="0"/>
              <a:buChar char="•"/>
            </a:pPr>
            <a:r>
              <a:rPr lang="en-US" dirty="0" smtClean="0"/>
              <a:t>Clark/Banks Alerted Sub of Note CP-4</a:t>
            </a:r>
          </a:p>
          <a:p>
            <a:pPr marL="342900" indent="-342900">
              <a:buFont typeface="Arial" pitchFamily="34" charset="0"/>
              <a:buChar char="•"/>
            </a:pPr>
            <a:r>
              <a:rPr lang="en-US" dirty="0" smtClean="0"/>
              <a:t>Never Contacted or Asked Question about Anticipated Deflection</a:t>
            </a:r>
          </a:p>
          <a:p>
            <a:pPr marL="342900" indent="-342900">
              <a:buFont typeface="Arial" pitchFamily="34" charset="0"/>
              <a:buChar char="•"/>
            </a:pPr>
            <a:r>
              <a:rPr lang="en-US" dirty="0" smtClean="0"/>
              <a:t>Assumed 10% Extra Concrete</a:t>
            </a:r>
          </a:p>
          <a:p>
            <a:pPr marL="342900" indent="-342900">
              <a:buFont typeface="Arial" pitchFamily="34" charset="0"/>
              <a:buChar char="•"/>
            </a:pPr>
            <a:r>
              <a:rPr lang="en-US" dirty="0" smtClean="0"/>
              <a:t>Carried an Allowance of $100,000 for </a:t>
            </a:r>
            <a:r>
              <a:rPr lang="en-US" dirty="0" err="1" smtClean="0"/>
              <a:t>Reshore</a:t>
            </a:r>
            <a:r>
              <a:rPr lang="en-US" dirty="0" smtClean="0"/>
              <a:t> and Flash Patching</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Research Focus</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1757672"/>
            <a:ext cx="8610600" cy="1366528"/>
          </a:xfrm>
          <a:prstGeom prst="rect">
            <a:avLst/>
          </a:prstGeom>
          <a:noFill/>
        </p:spPr>
        <p:txBody>
          <a:bodyPr wrap="square" rtlCol="0">
            <a:spAutoFit/>
          </a:bodyPr>
          <a:lstStyle/>
          <a:p>
            <a:pPr>
              <a:lnSpc>
                <a:spcPct val="90000"/>
              </a:lnSpc>
              <a:spcBef>
                <a:spcPct val="50000"/>
              </a:spcBef>
            </a:pPr>
            <a:r>
              <a:rPr lang="en-US" sz="2400" dirty="0" smtClean="0"/>
              <a:t>“Explore alternatives and procedures that could have been implemented on the NCB to avoid or reduce the number of changes and constructability challenges.”</a:t>
            </a:r>
          </a:p>
          <a:p>
            <a:endParaRPr lang="en-US" dirty="0"/>
          </a:p>
        </p:txBody>
      </p:sp>
      <p:graphicFrame>
        <p:nvGraphicFramePr>
          <p:cNvPr id="8" name="Table 7"/>
          <p:cNvGraphicFramePr>
            <a:graphicFrameLocks noGrp="1"/>
          </p:cNvGraphicFramePr>
          <p:nvPr/>
        </p:nvGraphicFramePr>
        <p:xfrm>
          <a:off x="19278600" y="1905000"/>
          <a:ext cx="7098030" cy="1566672"/>
        </p:xfrm>
        <a:graphic>
          <a:graphicData uri="http://schemas.openxmlformats.org/drawingml/2006/table">
            <a:tbl>
              <a:tblPr/>
              <a:tblGrid>
                <a:gridCol w="1828800"/>
                <a:gridCol w="920115"/>
                <a:gridCol w="1085850"/>
                <a:gridCol w="1314450"/>
                <a:gridCol w="908685"/>
                <a:gridCol w="1040130"/>
              </a:tblGrid>
              <a:tr h="304800">
                <a:tc gridSpan="6">
                  <a:txBody>
                    <a:bodyPr/>
                    <a:lstStyle/>
                    <a:p>
                      <a:pPr marL="0" marR="0" algn="ctr">
                        <a:lnSpc>
                          <a:spcPct val="115000"/>
                        </a:lnSpc>
                        <a:spcBef>
                          <a:spcPts val="0"/>
                        </a:spcBef>
                        <a:spcAft>
                          <a:spcPts val="0"/>
                        </a:spcAft>
                      </a:pPr>
                      <a:r>
                        <a:rPr lang="en-US" sz="1400" b="1" dirty="0">
                          <a:latin typeface="Cambria"/>
                          <a:ea typeface="Calibri"/>
                          <a:cs typeface="Times New Roman"/>
                        </a:rPr>
                        <a:t>WEIGHT MATRIX</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0"/>
                        </a:spcAft>
                      </a:pPr>
                      <a:r>
                        <a:rPr lang="en-US" sz="1200" b="1">
                          <a:latin typeface="Cambria"/>
                          <a:ea typeface="Calibri"/>
                          <a:cs typeface="Times New Roman"/>
                        </a:rPr>
                        <a:t>Description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Research</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Value Engineering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Constructability Review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Schedule Reduction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Total</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a:latin typeface="Cambria"/>
                          <a:ea typeface="Calibri"/>
                          <a:cs typeface="Times New Roman"/>
                        </a:rPr>
                        <a:t>Alter. Delivery Method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10%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a:latin typeface="Cambria"/>
                          <a:ea typeface="Calibri"/>
                          <a:cs typeface="Times New Roman"/>
                        </a:rPr>
                        <a:t>Chilled Beams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10%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10%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a:latin typeface="Cambria"/>
                          <a:ea typeface="Calibri"/>
                          <a:cs typeface="Times New Roman"/>
                        </a:rPr>
                        <a:t>Conc. Over-pour on Decks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25%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200">
                        <a:latin typeface="Cambri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a:latin typeface="Cambria"/>
                          <a:ea typeface="Calibri"/>
                          <a:cs typeface="Times New Roman"/>
                        </a:rPr>
                        <a:t>25%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15000"/>
                        </a:lnSpc>
                        <a:spcBef>
                          <a:spcPts val="0"/>
                        </a:spcBef>
                        <a:spcAft>
                          <a:spcPts val="0"/>
                        </a:spcAft>
                      </a:pPr>
                      <a:r>
                        <a:rPr lang="en-US" sz="1200" b="1">
                          <a:latin typeface="Cambria"/>
                          <a:ea typeface="Calibri"/>
                          <a:cs typeface="Times New Roman"/>
                        </a:rPr>
                        <a:t>Total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a:latin typeface="Cambria"/>
                          <a:ea typeface="Calibri"/>
                          <a:cs typeface="Times New Roman"/>
                        </a:rPr>
                        <a:t>25%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a:latin typeface="Cambria"/>
                          <a:ea typeface="Calibri"/>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1066086"/>
            <a:ext cx="8915400" cy="6186309"/>
          </a:xfrm>
          <a:prstGeom prst="rect">
            <a:avLst/>
          </a:prstGeom>
          <a:noFill/>
        </p:spPr>
        <p:txBody>
          <a:bodyPr wrap="square" rtlCol="0">
            <a:spAutoFit/>
          </a:bodyPr>
          <a:lstStyle/>
          <a:p>
            <a:pPr marL="342900" indent="-342900"/>
            <a:r>
              <a:rPr lang="en-US" u="sng" dirty="0" smtClean="0"/>
              <a:t>Construction Phase</a:t>
            </a:r>
          </a:p>
          <a:p>
            <a:pPr marL="342900" indent="-342900">
              <a:buFont typeface="Arial" pitchFamily="34" charset="0"/>
              <a:buChar char="•"/>
            </a:pPr>
            <a:r>
              <a:rPr lang="en-US" dirty="0" smtClean="0"/>
              <a:t>Clark/Banks held Pre-Con Meeting with Concrete Sub </a:t>
            </a:r>
          </a:p>
          <a:p>
            <a:pPr marL="800100" lvl="1" indent="-342900">
              <a:buFont typeface="Wingdings" pitchFamily="2" charset="2"/>
              <a:buChar char="Ø"/>
            </a:pPr>
            <a:r>
              <a:rPr lang="en-US" dirty="0" smtClean="0"/>
              <a:t>Structural Engineer Did Not Attend</a:t>
            </a:r>
          </a:p>
          <a:p>
            <a:pPr marL="342900" indent="-342900">
              <a:buFont typeface="Arial" pitchFamily="34" charset="0"/>
              <a:buChar char="•"/>
            </a:pPr>
            <a:r>
              <a:rPr lang="en-US" dirty="0" smtClean="0"/>
              <a:t>3 Options to Address Deflection</a:t>
            </a:r>
          </a:p>
          <a:p>
            <a:pPr marL="800100" lvl="1" indent="-342900">
              <a:buFont typeface="Wingdings" pitchFamily="2" charset="2"/>
              <a:buChar char="Ø"/>
            </a:pPr>
            <a:r>
              <a:rPr lang="en-US" dirty="0" smtClean="0"/>
              <a:t>Shore Steel</a:t>
            </a:r>
          </a:p>
          <a:p>
            <a:pPr marL="800100" lvl="1" indent="-342900">
              <a:buFont typeface="Wingdings" pitchFamily="2" charset="2"/>
              <a:buChar char="Ø"/>
            </a:pPr>
            <a:r>
              <a:rPr lang="en-US" dirty="0" smtClean="0"/>
              <a:t>Pour to Thickness then Flash Patch </a:t>
            </a:r>
          </a:p>
          <a:p>
            <a:pPr marL="800100" lvl="1" indent="-342900">
              <a:buFont typeface="Wingdings" pitchFamily="2" charset="2"/>
              <a:buChar char="Ø"/>
            </a:pPr>
            <a:r>
              <a:rPr lang="en-US" dirty="0" smtClean="0">
                <a:solidFill>
                  <a:srgbClr val="FF0000"/>
                </a:solidFill>
              </a:rPr>
              <a:t>Pour to Level and Pay for Extra Concrete</a:t>
            </a:r>
          </a:p>
          <a:p>
            <a:pPr marL="342900" indent="-342900">
              <a:buFont typeface="Arial" pitchFamily="34" charset="0"/>
              <a:buChar char="•"/>
            </a:pPr>
            <a:r>
              <a:rPr lang="en-US" dirty="0" smtClean="0"/>
              <a:t>1,200 CY of Over-pour = $100,000</a:t>
            </a:r>
          </a:p>
          <a:p>
            <a:pPr marL="342900" indent="-342900">
              <a:buFont typeface="Arial" pitchFamily="34" charset="0"/>
              <a:buChar char="•"/>
            </a:pPr>
            <a:r>
              <a:rPr lang="en-US" dirty="0" smtClean="0"/>
              <a:t>Used </a:t>
            </a:r>
            <a:r>
              <a:rPr lang="en-US" dirty="0" err="1" smtClean="0"/>
              <a:t>Reshore</a:t>
            </a:r>
            <a:r>
              <a:rPr lang="en-US" dirty="0" smtClean="0"/>
              <a:t> and Flash Patching Allowance to Cover Cost</a:t>
            </a:r>
          </a:p>
          <a:p>
            <a:pPr marL="342900" indent="-342900">
              <a:buFont typeface="Arial" pitchFamily="34" charset="0"/>
              <a:buChar char="•"/>
            </a:pPr>
            <a:r>
              <a:rPr lang="en-US" dirty="0" smtClean="0"/>
              <a:t>Typical Deflection was 1-1/2” Mid-Bay</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954088"/>
          </a:xfrm>
          <a:prstGeom prst="rect">
            <a:avLst/>
          </a:prstGeom>
          <a:noFill/>
          <a:ln w="9525">
            <a:noFill/>
            <a:miter lim="800000"/>
            <a:headEnd/>
            <a:tailEnd/>
          </a:ln>
          <a:effectLst/>
        </p:spPr>
        <p:txBody>
          <a:bodyPr>
            <a:spAutoFit/>
          </a:bodyPr>
          <a:lstStyle/>
          <a:p>
            <a:pPr algn="ctr">
              <a:spcBef>
                <a:spcPct val="50000"/>
              </a:spcBef>
              <a:defRPr/>
            </a:pPr>
            <a:r>
              <a:rPr lang="en-US" sz="2800" b="1" u="sng" dirty="0">
                <a:effectLst>
                  <a:outerShdw blurRad="38100" dist="38100" dir="2700000" algn="tl">
                    <a:srgbClr val="808080"/>
                  </a:outerShdw>
                </a:effectLst>
              </a:rPr>
              <a:t>Case Study: Concrete Over-pour on Decks Due to Steel Deflection (Structural Breadth)</a:t>
            </a: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448800" y="1066086"/>
            <a:ext cx="8915400" cy="5940088"/>
          </a:xfrm>
          <a:prstGeom prst="rect">
            <a:avLst/>
          </a:prstGeom>
          <a:noFill/>
        </p:spPr>
        <p:txBody>
          <a:bodyPr wrap="square" rtlCol="0">
            <a:spAutoFit/>
          </a:bodyPr>
          <a:lstStyle/>
          <a:p>
            <a:pPr marL="342900" indent="-342900"/>
            <a:r>
              <a:rPr lang="en-US" sz="2000" b="1" dirty="0" smtClean="0"/>
              <a:t>Conclusion</a:t>
            </a:r>
          </a:p>
          <a:p>
            <a:pPr marL="342900" indent="-342900">
              <a:buFont typeface="Arial" pitchFamily="34" charset="0"/>
              <a:buChar char="•"/>
            </a:pPr>
            <a:r>
              <a:rPr lang="en-US" dirty="0" smtClean="0"/>
              <a:t>FF, FL, or Notes Similar to CP-4 Should be Clearly Called Out on DWGs and Specs</a:t>
            </a:r>
          </a:p>
          <a:p>
            <a:pPr marL="342900" indent="-342900">
              <a:buFont typeface="Arial" pitchFamily="34" charset="0"/>
              <a:buChar char="•"/>
            </a:pPr>
            <a:r>
              <a:rPr lang="en-US" dirty="0" smtClean="0"/>
              <a:t>CM Should Contact Structural Engineer for Expected Deflections</a:t>
            </a:r>
          </a:p>
          <a:p>
            <a:pPr marL="342900" indent="-342900">
              <a:buFont typeface="Arial" pitchFamily="34" charset="0"/>
              <a:buChar char="•"/>
            </a:pPr>
            <a:r>
              <a:rPr lang="en-US" dirty="0" smtClean="0"/>
              <a:t>Carry an Allowance for Over-pour</a:t>
            </a:r>
          </a:p>
          <a:p>
            <a:pPr marL="342900" indent="-342900">
              <a:buFont typeface="Arial" pitchFamily="34" charset="0"/>
              <a:buChar char="•"/>
            </a:pPr>
            <a:r>
              <a:rPr lang="en-US" dirty="0" smtClean="0"/>
              <a:t>Buildings with Strict FF and FL Requirements Should Consult CM for Constructability</a:t>
            </a:r>
          </a:p>
          <a:p>
            <a:pPr marL="342900" indent="-342900">
              <a:buFont typeface="Arial" pitchFamily="34" charset="0"/>
              <a:buChar char="•"/>
            </a:pPr>
            <a:r>
              <a:rPr lang="en-US" dirty="0" smtClean="0"/>
              <a:t>Survey Deflections</a:t>
            </a:r>
          </a:p>
          <a:p>
            <a:pPr marL="342900" indent="-342900">
              <a:buFont typeface="Arial" pitchFamily="34" charset="0"/>
              <a:buChar char="•"/>
            </a:pPr>
            <a:r>
              <a:rPr lang="en-US" dirty="0" smtClean="0"/>
              <a:t>Check Camber in Shop and Field</a:t>
            </a:r>
          </a:p>
          <a:p>
            <a:pPr marL="342900" indent="-342900">
              <a:buFont typeface="Arial" pitchFamily="34" charset="0"/>
              <a:buChar char="•"/>
            </a:pPr>
            <a:r>
              <a:rPr lang="en-US" dirty="0" smtClean="0"/>
              <a:t>Allow Deflection in MEP Coordination</a:t>
            </a:r>
          </a:p>
          <a:p>
            <a:pPr marL="342900" indent="-342900">
              <a:buFont typeface="Arial" pitchFamily="34" charset="0"/>
              <a:buChar char="•"/>
            </a:pPr>
            <a:r>
              <a:rPr lang="en-US" dirty="0" smtClean="0"/>
              <a:t>Integrated Team Approach would be Very Helpful</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523220"/>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Conclusions</a:t>
            </a:r>
            <a:endParaRPr lang="en-US" sz="2800" b="1" u="sng" dirty="0">
              <a:effectLst>
                <a:outerShdw blurRad="38100" dist="38100" dir="2700000" algn="tl">
                  <a:srgbClr val="808080"/>
                </a:outerShdw>
              </a:effectLst>
            </a:endParaRP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296400" y="457200"/>
            <a:ext cx="8915400" cy="9048631"/>
          </a:xfrm>
          <a:prstGeom prst="rect">
            <a:avLst/>
          </a:prstGeom>
          <a:noFill/>
        </p:spPr>
        <p:txBody>
          <a:bodyPr wrap="square" rtlCol="0">
            <a:spAutoFit/>
          </a:bodyPr>
          <a:lstStyle/>
          <a:p>
            <a:pPr marL="342900" indent="-342900"/>
            <a:r>
              <a:rPr lang="en-US" sz="2000" b="1" dirty="0" smtClean="0"/>
              <a:t>Alternative Delivery Method</a:t>
            </a:r>
          </a:p>
          <a:p>
            <a:pPr marL="342900" indent="-342900"/>
            <a:r>
              <a:rPr lang="en-US" dirty="0" smtClean="0"/>
              <a:t>	A traditional delivery method with early procurement, a project manager, integrated project delivery principles, and design-build MEP contractors would have reduced the risk of changes and managed the rest more efficiently.</a:t>
            </a:r>
          </a:p>
          <a:p>
            <a:pPr marL="342900" indent="-342900"/>
            <a:endParaRPr lang="en-US" dirty="0" smtClean="0"/>
          </a:p>
          <a:p>
            <a:pPr marL="342900" indent="-342900"/>
            <a:r>
              <a:rPr lang="en-US" sz="2000" b="1" dirty="0" smtClean="0"/>
              <a:t>Chilled Beams Cost &amp; Schedule Impact</a:t>
            </a:r>
          </a:p>
          <a:p>
            <a:pPr marL="342900" indent="-342900"/>
            <a:r>
              <a:rPr lang="en-US" dirty="0" smtClean="0"/>
              <a:t>	The Chilled Beam HVAC system used in non-invasive spaces could save $3,207,684 initially and an additional $13.4 M - $31.3 M over a 30 year life-cycle. It would also allow JHH to generate an additional income of $18,125,537 per year. This would take the mechanical overhead off the critical path of the building schedule. This system would be able to absorb many of the changes and delays encountered thus far on the NCB project.</a:t>
            </a:r>
          </a:p>
          <a:p>
            <a:pPr marL="342900" indent="-342900"/>
            <a:endParaRPr lang="en-US" dirty="0" smtClean="0"/>
          </a:p>
          <a:p>
            <a:pPr marL="342900" indent="-342900"/>
            <a:r>
              <a:rPr lang="en-US" sz="2000" b="1" dirty="0" smtClean="0"/>
              <a:t>Case Study: Concrete Over-pour on Decks Due to Steel Deflection</a:t>
            </a:r>
          </a:p>
          <a:p>
            <a:pPr marL="342900" indent="-342900"/>
            <a:r>
              <a:rPr lang="en-US" dirty="0" smtClean="0"/>
              <a:t>	A failure to communicate early in the design, bid, and construction phases put the concrete contractor at financial risk. The NCB project had a strict levelness specification that required the contractor to over-pour the decks. The result was 1,200 CY of extra concrete that amounted to $100,000 of exposure to the concrete contractor. Further projects can avoid this problem by working with the structural engineer to determine the expected deflections. An allowance should be carried by the contractor to avoid the financial risk associated with this problem. </a:t>
            </a:r>
          </a:p>
          <a:p>
            <a:pPr marL="342900" indent="-342900"/>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523220"/>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Acknowledgements</a:t>
            </a:r>
            <a:endParaRPr lang="en-US" sz="2800" b="1" u="sng" dirty="0">
              <a:effectLst>
                <a:outerShdw blurRad="38100" dist="38100" dir="2700000" algn="tl">
                  <a:srgbClr val="808080"/>
                </a:outerShdw>
              </a:effectLst>
            </a:endParaRP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36" name="TextBox 135"/>
          <p:cNvSpPr txBox="1"/>
          <p:nvPr/>
        </p:nvSpPr>
        <p:spPr>
          <a:xfrm>
            <a:off x="9753600" y="668715"/>
            <a:ext cx="2971800" cy="6494085"/>
          </a:xfrm>
          <a:prstGeom prst="rect">
            <a:avLst/>
          </a:prstGeom>
          <a:noFill/>
        </p:spPr>
        <p:txBody>
          <a:bodyPr wrap="square" rtlCol="0">
            <a:spAutoFit/>
          </a:bodyPr>
          <a:lstStyle/>
          <a:p>
            <a:r>
              <a:rPr lang="en-US" u="sng" dirty="0" smtClean="0"/>
              <a:t>Clark Construction Group</a:t>
            </a:r>
            <a:r>
              <a:rPr lang="en-US" dirty="0" smtClean="0"/>
              <a:t>	</a:t>
            </a:r>
            <a:r>
              <a:rPr lang="en-US" b="1" dirty="0" smtClean="0"/>
              <a:t/>
            </a:r>
            <a:br>
              <a:rPr lang="en-US" b="1" dirty="0" smtClean="0"/>
            </a:br>
            <a:r>
              <a:rPr lang="en-US" dirty="0" smtClean="0"/>
              <a:t>Mike Hartman 	</a:t>
            </a:r>
          </a:p>
          <a:p>
            <a:r>
              <a:rPr lang="en-US" dirty="0" smtClean="0"/>
              <a:t>Joe Salerno </a:t>
            </a:r>
            <a:br>
              <a:rPr lang="en-US" dirty="0" smtClean="0"/>
            </a:br>
            <a:r>
              <a:rPr lang="en-US" dirty="0" smtClean="0"/>
              <a:t>Marty McMahon 		</a:t>
            </a:r>
            <a:br>
              <a:rPr lang="en-US" dirty="0" smtClean="0"/>
            </a:br>
            <a:r>
              <a:rPr lang="en-US" dirty="0" smtClean="0"/>
              <a:t>Jim </a:t>
            </a:r>
            <a:r>
              <a:rPr lang="en-US" dirty="0" err="1" smtClean="0"/>
              <a:t>Salvino</a:t>
            </a:r>
            <a:r>
              <a:rPr lang="en-US" dirty="0" smtClean="0"/>
              <a:t> 		</a:t>
            </a:r>
            <a:br>
              <a:rPr lang="en-US" dirty="0" smtClean="0"/>
            </a:br>
            <a:r>
              <a:rPr lang="en-US" dirty="0" smtClean="0"/>
              <a:t>Jim </a:t>
            </a:r>
            <a:r>
              <a:rPr lang="en-US" dirty="0" err="1" smtClean="0"/>
              <a:t>Kinkead</a:t>
            </a:r>
            <a:r>
              <a:rPr lang="en-US" dirty="0" smtClean="0"/>
              <a:t> </a:t>
            </a:r>
            <a:br>
              <a:rPr lang="en-US" dirty="0" smtClean="0"/>
            </a:br>
            <a:r>
              <a:rPr lang="en-US" dirty="0" smtClean="0"/>
              <a:t>Katie </a:t>
            </a:r>
            <a:r>
              <a:rPr lang="en-US" dirty="0" err="1" smtClean="0"/>
              <a:t>Tworney</a:t>
            </a:r>
            <a:r>
              <a:rPr lang="en-US" dirty="0" smtClean="0"/>
              <a:t> 		</a:t>
            </a:r>
            <a:br>
              <a:rPr lang="en-US" dirty="0" smtClean="0"/>
            </a:br>
            <a:r>
              <a:rPr lang="en-US" dirty="0" smtClean="0"/>
              <a:t>Robin Givens 		</a:t>
            </a:r>
            <a:br>
              <a:rPr lang="en-US" dirty="0" smtClean="0"/>
            </a:br>
            <a:r>
              <a:rPr lang="en-US" dirty="0" smtClean="0"/>
              <a:t>John Bond</a:t>
            </a:r>
            <a:br>
              <a:rPr lang="en-US" dirty="0" smtClean="0"/>
            </a:br>
            <a:r>
              <a:rPr lang="en-US" dirty="0" smtClean="0"/>
              <a:t>Brian </a:t>
            </a:r>
            <a:r>
              <a:rPr lang="en-US" dirty="0" err="1" smtClean="0"/>
              <a:t>Flegel</a:t>
            </a:r>
            <a:r>
              <a:rPr lang="en-US" dirty="0" smtClean="0"/>
              <a:t> 		</a:t>
            </a:r>
            <a:br>
              <a:rPr lang="en-US" dirty="0" smtClean="0"/>
            </a:br>
            <a:r>
              <a:rPr lang="en-US" dirty="0" err="1" smtClean="0"/>
              <a:t>Lynore</a:t>
            </a:r>
            <a:r>
              <a:rPr lang="en-US" dirty="0" smtClean="0"/>
              <a:t> </a:t>
            </a:r>
            <a:r>
              <a:rPr lang="en-US" dirty="0" err="1" smtClean="0"/>
              <a:t>Arkin-Yetter</a:t>
            </a:r>
            <a:r>
              <a:rPr lang="en-US" dirty="0" smtClean="0"/>
              <a:t>	</a:t>
            </a:r>
            <a:br>
              <a:rPr lang="en-US" dirty="0" smtClean="0"/>
            </a:br>
            <a:r>
              <a:rPr lang="en-US" dirty="0" smtClean="0"/>
              <a:t>Steve Dare</a:t>
            </a:r>
            <a:r>
              <a:rPr lang="en-US" sz="2000" dirty="0" smtClean="0"/>
              <a:t/>
            </a:r>
            <a:br>
              <a:rPr lang="en-US" sz="2000" dirty="0" smtClean="0"/>
            </a:br>
            <a:endParaRPr lang="en-US" dirty="0" smtClean="0"/>
          </a:p>
          <a:p>
            <a:pPr marL="342900" indent="-342900" algn="ctr">
              <a:buFont typeface="Arial" pitchFamily="34" charset="0"/>
              <a:buChar char="•"/>
            </a:pPr>
            <a:endParaRPr lang="en-US" dirty="0" smtClean="0"/>
          </a:p>
          <a:p>
            <a:pPr marL="342900" indent="-342900" algn="ctr">
              <a:buFont typeface="Arial" pitchFamily="34" charset="0"/>
              <a:buChar char="•"/>
            </a:pPr>
            <a:endParaRPr lang="en-US" dirty="0" smtClean="0"/>
          </a:p>
          <a:p>
            <a:pPr marL="342900" indent="-342900" algn="ctr"/>
            <a:endParaRPr lang="en-US" dirty="0" smtClean="0"/>
          </a:p>
          <a:p>
            <a:pPr marL="342900" indent="-342900" algn="ctr"/>
            <a:endParaRPr lang="en-US" dirty="0" smtClean="0"/>
          </a:p>
          <a:p>
            <a:pPr marL="342900" indent="-342900" algn="ctr"/>
            <a:endParaRPr lang="en-US" dirty="0" smtClean="0"/>
          </a:p>
          <a:p>
            <a:pPr marL="342900" indent="-342900" algn="ctr"/>
            <a:endParaRPr lang="en-US" dirty="0" smtClean="0"/>
          </a:p>
          <a:p>
            <a:pPr marL="342900" indent="-342900" algn="ctr"/>
            <a:endParaRPr lang="en-US" dirty="0" smtClean="0"/>
          </a:p>
          <a:p>
            <a:pPr marL="342900" indent="-342900">
              <a:buAutoNum type="arabicPeriod"/>
            </a:pPr>
            <a:endParaRPr lang="en-US" dirty="0" smtClean="0"/>
          </a:p>
          <a:p>
            <a:endParaRPr lang="en-US" dirty="0"/>
          </a:p>
          <a:p>
            <a:pPr lvl="1"/>
            <a:endParaRPr lang="en-US" dirty="0" smtClean="0"/>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13030200" y="687765"/>
            <a:ext cx="2971800" cy="4985980"/>
          </a:xfrm>
          <a:prstGeom prst="rect">
            <a:avLst/>
          </a:prstGeom>
          <a:noFill/>
        </p:spPr>
        <p:txBody>
          <a:bodyPr wrap="square" rtlCol="0">
            <a:spAutoFit/>
          </a:bodyPr>
          <a:lstStyle/>
          <a:p>
            <a:r>
              <a:rPr lang="en-US" u="sng" dirty="0" smtClean="0"/>
              <a:t>Penn State University</a:t>
            </a:r>
            <a:r>
              <a:rPr lang="en-US" b="1" dirty="0" smtClean="0"/>
              <a:t/>
            </a:r>
            <a:br>
              <a:rPr lang="en-US" b="1" dirty="0" smtClean="0"/>
            </a:br>
            <a:r>
              <a:rPr lang="en-US" dirty="0" smtClean="0"/>
              <a:t>Dr. Michael </a:t>
            </a:r>
            <a:r>
              <a:rPr lang="en-US" dirty="0" err="1" smtClean="0"/>
              <a:t>Horman</a:t>
            </a:r>
            <a:r>
              <a:rPr lang="en-US" dirty="0" smtClean="0"/>
              <a:t>	</a:t>
            </a:r>
            <a:br>
              <a:rPr lang="en-US" dirty="0" smtClean="0"/>
            </a:br>
            <a:r>
              <a:rPr lang="en-US" dirty="0" smtClean="0"/>
              <a:t>Dr. John </a:t>
            </a:r>
            <a:r>
              <a:rPr lang="en-US" dirty="0" err="1" smtClean="0"/>
              <a:t>Messner</a:t>
            </a:r>
            <a:r>
              <a:rPr lang="en-US" dirty="0" smtClean="0"/>
              <a:t/>
            </a:r>
            <a:br>
              <a:rPr lang="en-US" dirty="0" smtClean="0"/>
            </a:br>
            <a:r>
              <a:rPr lang="en-US" dirty="0" smtClean="0"/>
              <a:t>Dr. David Riley		</a:t>
            </a:r>
            <a:br>
              <a:rPr lang="en-US" dirty="0" smtClean="0"/>
            </a:br>
            <a:r>
              <a:rPr lang="en-US" dirty="0" smtClean="0"/>
              <a:t>Dr. Moses Ling		</a:t>
            </a:r>
            <a:br>
              <a:rPr lang="en-US" dirty="0" smtClean="0"/>
            </a:br>
            <a:r>
              <a:rPr lang="en-US" dirty="0" smtClean="0"/>
              <a:t>Dr. Linda </a:t>
            </a:r>
            <a:r>
              <a:rPr lang="en-US" dirty="0" err="1" smtClean="0"/>
              <a:t>Hanagan</a:t>
            </a:r>
            <a:r>
              <a:rPr lang="en-US" dirty="0" smtClean="0"/>
              <a:t> </a:t>
            </a:r>
            <a:r>
              <a:rPr lang="en-US" sz="2000" dirty="0" smtClean="0"/>
              <a:t/>
            </a:r>
            <a:br>
              <a:rPr lang="en-US" sz="2000" dirty="0" smtClean="0"/>
            </a:br>
            <a:endParaRPr lang="en-US" dirty="0" smtClean="0"/>
          </a:p>
          <a:p>
            <a:pPr marL="342900" indent="-342900" algn="ctr">
              <a:buFont typeface="Arial" pitchFamily="34" charset="0"/>
              <a:buChar char="•"/>
            </a:pPr>
            <a:endParaRPr lang="en-US" dirty="0" smtClean="0"/>
          </a:p>
          <a:p>
            <a:pPr marL="342900" indent="-342900" algn="ctr">
              <a:buFont typeface="Arial" pitchFamily="34" charset="0"/>
              <a:buChar char="•"/>
            </a:pPr>
            <a:endParaRPr lang="en-US" dirty="0" smtClean="0"/>
          </a:p>
          <a:p>
            <a:pPr marL="342900" indent="-342900" algn="ctr"/>
            <a:endParaRPr lang="en-US" dirty="0" smtClean="0"/>
          </a:p>
          <a:p>
            <a:pPr marL="342900" indent="-342900" algn="ctr"/>
            <a:endParaRPr lang="en-US" dirty="0" smtClean="0"/>
          </a:p>
          <a:p>
            <a:pPr marL="342900" indent="-342900" algn="ctr"/>
            <a:endParaRPr lang="en-US" dirty="0" smtClean="0"/>
          </a:p>
          <a:p>
            <a:pPr marL="342900" indent="-342900" algn="ctr"/>
            <a:endParaRPr lang="en-US" dirty="0" smtClean="0"/>
          </a:p>
          <a:p>
            <a:pPr marL="342900" indent="-342900" algn="ctr"/>
            <a:endParaRPr lang="en-US" dirty="0" smtClean="0"/>
          </a:p>
          <a:p>
            <a:pPr marL="342900" indent="-342900">
              <a:buAutoNum type="arabicPeriod"/>
            </a:pPr>
            <a:endParaRPr lang="en-US" dirty="0" smtClean="0"/>
          </a:p>
          <a:p>
            <a:endParaRPr lang="en-US" dirty="0"/>
          </a:p>
          <a:p>
            <a:pPr lvl="1"/>
            <a:endParaRPr lang="en-US" dirty="0" smtClean="0"/>
          </a:p>
        </p:txBody>
      </p:sp>
      <p:sp>
        <p:nvSpPr>
          <p:cNvPr id="14" name="TextBox 13"/>
          <p:cNvSpPr txBox="1"/>
          <p:nvPr/>
        </p:nvSpPr>
        <p:spPr>
          <a:xfrm>
            <a:off x="9753600" y="4097715"/>
            <a:ext cx="2438400" cy="646331"/>
          </a:xfrm>
          <a:prstGeom prst="rect">
            <a:avLst/>
          </a:prstGeom>
          <a:noFill/>
        </p:spPr>
        <p:txBody>
          <a:bodyPr wrap="square" rtlCol="0">
            <a:spAutoFit/>
          </a:bodyPr>
          <a:lstStyle/>
          <a:p>
            <a:r>
              <a:rPr lang="en-US" u="sng" dirty="0" smtClean="0"/>
              <a:t>KLMK Group, LLC</a:t>
            </a:r>
          </a:p>
          <a:p>
            <a:r>
              <a:rPr lang="en-US" dirty="0" smtClean="0"/>
              <a:t>Curtin Skolnick</a:t>
            </a:r>
            <a:endParaRPr lang="en-US" dirty="0"/>
          </a:p>
        </p:txBody>
      </p:sp>
      <p:sp>
        <p:nvSpPr>
          <p:cNvPr id="15" name="TextBox 14"/>
          <p:cNvSpPr txBox="1"/>
          <p:nvPr/>
        </p:nvSpPr>
        <p:spPr>
          <a:xfrm>
            <a:off x="9753600" y="4935915"/>
            <a:ext cx="3429000" cy="923330"/>
          </a:xfrm>
          <a:prstGeom prst="rect">
            <a:avLst/>
          </a:prstGeom>
          <a:noFill/>
        </p:spPr>
        <p:txBody>
          <a:bodyPr wrap="square" rtlCol="0">
            <a:spAutoFit/>
          </a:bodyPr>
          <a:lstStyle/>
          <a:p>
            <a:r>
              <a:rPr lang="en-US" u="sng" dirty="0" smtClean="0"/>
              <a:t>JHH Facility Management</a:t>
            </a:r>
          </a:p>
          <a:p>
            <a:r>
              <a:rPr lang="en-US" dirty="0" smtClean="0"/>
              <a:t>Howard Reel</a:t>
            </a:r>
          </a:p>
          <a:p>
            <a:r>
              <a:rPr lang="en-US" dirty="0" smtClean="0"/>
              <a:t>Bob Singer</a:t>
            </a:r>
            <a:endParaRPr lang="en-US" dirty="0"/>
          </a:p>
        </p:txBody>
      </p:sp>
      <p:sp>
        <p:nvSpPr>
          <p:cNvPr id="16" name="TextBox 15"/>
          <p:cNvSpPr txBox="1"/>
          <p:nvPr/>
        </p:nvSpPr>
        <p:spPr>
          <a:xfrm>
            <a:off x="13030200" y="2536984"/>
            <a:ext cx="2438400" cy="646331"/>
          </a:xfrm>
          <a:prstGeom prst="rect">
            <a:avLst/>
          </a:prstGeom>
          <a:noFill/>
        </p:spPr>
        <p:txBody>
          <a:bodyPr wrap="square" rtlCol="0">
            <a:spAutoFit/>
          </a:bodyPr>
          <a:lstStyle/>
          <a:p>
            <a:r>
              <a:rPr lang="en-US" u="sng" dirty="0" smtClean="0"/>
              <a:t>United Sheet Metal</a:t>
            </a:r>
          </a:p>
          <a:p>
            <a:r>
              <a:rPr lang="en-US" dirty="0" smtClean="0"/>
              <a:t>Mike Topper</a:t>
            </a:r>
            <a:endParaRPr lang="en-US" dirty="0"/>
          </a:p>
        </p:txBody>
      </p:sp>
      <p:sp>
        <p:nvSpPr>
          <p:cNvPr id="17" name="TextBox 16"/>
          <p:cNvSpPr txBox="1"/>
          <p:nvPr/>
        </p:nvSpPr>
        <p:spPr>
          <a:xfrm>
            <a:off x="13030200" y="3411915"/>
            <a:ext cx="2438400" cy="646331"/>
          </a:xfrm>
          <a:prstGeom prst="rect">
            <a:avLst/>
          </a:prstGeom>
          <a:noFill/>
        </p:spPr>
        <p:txBody>
          <a:bodyPr wrap="square" rtlCol="0">
            <a:spAutoFit/>
          </a:bodyPr>
          <a:lstStyle/>
          <a:p>
            <a:r>
              <a:rPr lang="en-US" u="sng" dirty="0" smtClean="0"/>
              <a:t>Pierce Associates, Inc.</a:t>
            </a:r>
          </a:p>
          <a:p>
            <a:r>
              <a:rPr lang="en-US" dirty="0" smtClean="0"/>
              <a:t>Dan </a:t>
            </a:r>
            <a:r>
              <a:rPr lang="en-US" dirty="0" err="1" smtClean="0"/>
              <a:t>Donaghy</a:t>
            </a:r>
            <a:endParaRPr lang="en-US" dirty="0"/>
          </a:p>
        </p:txBody>
      </p:sp>
      <p:sp>
        <p:nvSpPr>
          <p:cNvPr id="18" name="TextBox 17"/>
          <p:cNvSpPr txBox="1"/>
          <p:nvPr/>
        </p:nvSpPr>
        <p:spPr>
          <a:xfrm>
            <a:off x="13030200" y="4173915"/>
            <a:ext cx="2438400" cy="646331"/>
          </a:xfrm>
          <a:prstGeom prst="rect">
            <a:avLst/>
          </a:prstGeom>
          <a:noFill/>
        </p:spPr>
        <p:txBody>
          <a:bodyPr wrap="square" rtlCol="0">
            <a:spAutoFit/>
          </a:bodyPr>
          <a:lstStyle/>
          <a:p>
            <a:r>
              <a:rPr lang="en-US" u="sng" dirty="0" err="1" smtClean="0"/>
              <a:t>SmithGroup</a:t>
            </a:r>
            <a:endParaRPr lang="en-US" u="sng" dirty="0" smtClean="0"/>
          </a:p>
          <a:p>
            <a:r>
              <a:rPr lang="en-US" dirty="0" smtClean="0"/>
              <a:t>Dave Varner</a:t>
            </a:r>
            <a:endParaRPr lang="en-US" dirty="0"/>
          </a:p>
        </p:txBody>
      </p:sp>
      <p:sp>
        <p:nvSpPr>
          <p:cNvPr id="19" name="TextBox 18"/>
          <p:cNvSpPr txBox="1"/>
          <p:nvPr/>
        </p:nvSpPr>
        <p:spPr>
          <a:xfrm>
            <a:off x="13030200" y="4899184"/>
            <a:ext cx="2438400" cy="646331"/>
          </a:xfrm>
          <a:prstGeom prst="rect">
            <a:avLst/>
          </a:prstGeom>
          <a:noFill/>
        </p:spPr>
        <p:txBody>
          <a:bodyPr wrap="square" rtlCol="0">
            <a:spAutoFit/>
          </a:bodyPr>
          <a:lstStyle/>
          <a:p>
            <a:r>
              <a:rPr lang="en-US" u="sng" dirty="0" smtClean="0"/>
              <a:t>Poole &amp; Kent</a:t>
            </a:r>
          </a:p>
          <a:p>
            <a:r>
              <a:rPr lang="en-US" dirty="0" smtClean="0"/>
              <a:t>Donald Campbell</a:t>
            </a:r>
            <a:endParaRPr lang="en-US" dirty="0"/>
          </a:p>
        </p:txBody>
      </p:sp>
      <p:sp>
        <p:nvSpPr>
          <p:cNvPr id="20" name="TextBox 19"/>
          <p:cNvSpPr txBox="1"/>
          <p:nvPr/>
        </p:nvSpPr>
        <p:spPr>
          <a:xfrm>
            <a:off x="15697200" y="687765"/>
            <a:ext cx="2438400" cy="646331"/>
          </a:xfrm>
          <a:prstGeom prst="rect">
            <a:avLst/>
          </a:prstGeom>
          <a:noFill/>
        </p:spPr>
        <p:txBody>
          <a:bodyPr wrap="square" rtlCol="0">
            <a:spAutoFit/>
          </a:bodyPr>
          <a:lstStyle/>
          <a:p>
            <a:r>
              <a:rPr lang="en-US" u="sng" dirty="0" smtClean="0"/>
              <a:t>MC Dean</a:t>
            </a:r>
          </a:p>
          <a:p>
            <a:r>
              <a:rPr lang="en-US" dirty="0" smtClean="0"/>
              <a:t>Bill Knot</a:t>
            </a:r>
            <a:endParaRPr lang="en-US" dirty="0"/>
          </a:p>
        </p:txBody>
      </p:sp>
      <p:sp>
        <p:nvSpPr>
          <p:cNvPr id="21" name="TextBox 20"/>
          <p:cNvSpPr txBox="1"/>
          <p:nvPr/>
        </p:nvSpPr>
        <p:spPr>
          <a:xfrm>
            <a:off x="15697200" y="1470184"/>
            <a:ext cx="2438400" cy="923330"/>
          </a:xfrm>
          <a:prstGeom prst="rect">
            <a:avLst/>
          </a:prstGeom>
          <a:noFill/>
        </p:spPr>
        <p:txBody>
          <a:bodyPr wrap="square" rtlCol="0">
            <a:spAutoFit/>
          </a:bodyPr>
          <a:lstStyle/>
          <a:p>
            <a:r>
              <a:rPr lang="en-US" u="sng" dirty="0" smtClean="0"/>
              <a:t>TROX USA</a:t>
            </a:r>
          </a:p>
          <a:p>
            <a:r>
              <a:rPr lang="en-US" dirty="0" smtClean="0"/>
              <a:t>Ken </a:t>
            </a:r>
            <a:r>
              <a:rPr lang="en-US" dirty="0" err="1" smtClean="0"/>
              <a:t>Loudermilk</a:t>
            </a:r>
            <a:endParaRPr lang="en-US" dirty="0" smtClean="0"/>
          </a:p>
          <a:p>
            <a:r>
              <a:rPr lang="en-US" dirty="0" smtClean="0"/>
              <a:t>Chris Lawrence</a:t>
            </a:r>
            <a:endParaRPr lang="en-US" dirty="0"/>
          </a:p>
        </p:txBody>
      </p:sp>
      <p:sp>
        <p:nvSpPr>
          <p:cNvPr id="22" name="TextBox 21"/>
          <p:cNvSpPr txBox="1"/>
          <p:nvPr/>
        </p:nvSpPr>
        <p:spPr>
          <a:xfrm>
            <a:off x="15697200" y="2460784"/>
            <a:ext cx="2438400" cy="646331"/>
          </a:xfrm>
          <a:prstGeom prst="rect">
            <a:avLst/>
          </a:prstGeom>
          <a:noFill/>
        </p:spPr>
        <p:txBody>
          <a:bodyPr wrap="square" rtlCol="0">
            <a:spAutoFit/>
          </a:bodyPr>
          <a:lstStyle/>
          <a:p>
            <a:r>
              <a:rPr lang="en-US" u="sng" dirty="0" smtClean="0"/>
              <a:t>DADANCO</a:t>
            </a:r>
          </a:p>
          <a:p>
            <a:r>
              <a:rPr lang="en-US" dirty="0" smtClean="0"/>
              <a:t>Bill Rafferty</a:t>
            </a:r>
            <a:endParaRPr lang="en-US" dirty="0"/>
          </a:p>
        </p:txBody>
      </p:sp>
      <p:sp>
        <p:nvSpPr>
          <p:cNvPr id="23" name="TextBox 22"/>
          <p:cNvSpPr txBox="1"/>
          <p:nvPr/>
        </p:nvSpPr>
        <p:spPr>
          <a:xfrm>
            <a:off x="15735300" y="3259515"/>
            <a:ext cx="2438400" cy="646331"/>
          </a:xfrm>
          <a:prstGeom prst="rect">
            <a:avLst/>
          </a:prstGeom>
          <a:noFill/>
        </p:spPr>
        <p:txBody>
          <a:bodyPr wrap="square" rtlCol="0">
            <a:spAutoFit/>
          </a:bodyPr>
          <a:lstStyle/>
          <a:p>
            <a:r>
              <a:rPr lang="en-US" u="sng" dirty="0" smtClean="0"/>
              <a:t>BR+A</a:t>
            </a:r>
          </a:p>
          <a:p>
            <a:r>
              <a:rPr lang="en-US" dirty="0" smtClean="0"/>
              <a:t>Mark </a:t>
            </a:r>
            <a:r>
              <a:rPr lang="en-US" dirty="0" err="1" smtClean="0"/>
              <a:t>Octeau</a:t>
            </a:r>
            <a:endParaRPr lang="en-US" dirty="0"/>
          </a:p>
        </p:txBody>
      </p:sp>
      <p:sp>
        <p:nvSpPr>
          <p:cNvPr id="24" name="TextBox 23"/>
          <p:cNvSpPr txBox="1"/>
          <p:nvPr/>
        </p:nvSpPr>
        <p:spPr>
          <a:xfrm>
            <a:off x="15697200" y="4173915"/>
            <a:ext cx="2438400" cy="646331"/>
          </a:xfrm>
          <a:prstGeom prst="rect">
            <a:avLst/>
          </a:prstGeom>
          <a:noFill/>
        </p:spPr>
        <p:txBody>
          <a:bodyPr wrap="square" rtlCol="0">
            <a:spAutoFit/>
          </a:bodyPr>
          <a:lstStyle/>
          <a:p>
            <a:r>
              <a:rPr lang="en-US" u="sng" dirty="0" smtClean="0"/>
              <a:t>Thornton </a:t>
            </a:r>
            <a:r>
              <a:rPr lang="en-US" u="sng" dirty="0" err="1" smtClean="0"/>
              <a:t>Tomasetti</a:t>
            </a:r>
            <a:endParaRPr lang="en-US" u="sng" dirty="0" smtClean="0"/>
          </a:p>
          <a:p>
            <a:r>
              <a:rPr lang="en-US" dirty="0" smtClean="0"/>
              <a:t>Zach </a:t>
            </a:r>
            <a:r>
              <a:rPr lang="en-US" dirty="0" err="1" smtClean="0"/>
              <a:t>Kates</a:t>
            </a:r>
            <a:endParaRPr lang="en-US" dirty="0"/>
          </a:p>
        </p:txBody>
      </p:sp>
      <p:sp>
        <p:nvSpPr>
          <p:cNvPr id="25" name="TextBox 24"/>
          <p:cNvSpPr txBox="1"/>
          <p:nvPr/>
        </p:nvSpPr>
        <p:spPr>
          <a:xfrm>
            <a:off x="15697200" y="4954965"/>
            <a:ext cx="2438400" cy="646331"/>
          </a:xfrm>
          <a:prstGeom prst="rect">
            <a:avLst/>
          </a:prstGeom>
          <a:noFill/>
        </p:spPr>
        <p:txBody>
          <a:bodyPr wrap="square" rtlCol="0">
            <a:spAutoFit/>
          </a:bodyPr>
          <a:lstStyle/>
          <a:p>
            <a:r>
              <a:rPr lang="en-US" u="sng" dirty="0" smtClean="0"/>
              <a:t>Turner Construction</a:t>
            </a:r>
          </a:p>
          <a:p>
            <a:r>
              <a:rPr lang="en-US" dirty="0" smtClean="0"/>
              <a:t>Jim Faust</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0" y="0"/>
            <a:ext cx="9144000" cy="523220"/>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Questions</a:t>
            </a:r>
            <a:endParaRPr lang="en-US" sz="2800" b="1" u="sng" dirty="0">
              <a:effectLst>
                <a:outerShdw blurRad="38100" dist="38100" dir="2700000" algn="tl">
                  <a:srgbClr val="808080"/>
                </a:outerShdw>
              </a:effectLst>
            </a:endParaRPr>
          </a:p>
        </p:txBody>
      </p:sp>
      <p:sp>
        <p:nvSpPr>
          <p:cNvPr id="14389" name="Rectangle 63"/>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390" name="Rectangle 78"/>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4425" name="Rectangle 110"/>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pPr eaLnBrk="0" hangingPunct="0">
              <a:spcBef>
                <a:spcPct val="50000"/>
              </a:spcBef>
              <a:buFontTx/>
              <a:buChar char="•"/>
            </a:pPr>
            <a:endParaRPr lang="en-US"/>
          </a:p>
        </p:txBody>
      </p:sp>
      <p:sp>
        <p:nvSpPr>
          <p:cNvPr id="114721" name="Rectangle 33"/>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29" name="Rectangle 17"/>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1332" name="Rectangle 20"/>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
            </a:r>
            <a:br>
              <a:rPr kumimoji="0" lang="en-US" sz="1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143382" name="Rectangle 22"/>
          <p:cNvSpPr>
            <a:spLocks noChangeArrowheads="1"/>
          </p:cNvSpPr>
          <p:nvPr/>
        </p:nvSpPr>
        <p:spPr bwMode="auto">
          <a:xfrm>
            <a:off x="0" y="0"/>
            <a:ext cx="2743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4" name="Rectangle 24"/>
          <p:cNvSpPr>
            <a:spLocks noChangeArrowheads="1"/>
          </p:cNvSpPr>
          <p:nvPr/>
        </p:nvSpPr>
        <p:spPr bwMode="auto">
          <a:xfrm>
            <a:off x="0" y="457200"/>
            <a:ext cx="2743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44386" name="Picture 2" descr="C:\Documents and Settings\pdw5000.COEACCESS\Local Settings\Temporary Internet Files\Content.IE5\51AMPVH5\MCj04348590000[1].png"/>
          <p:cNvPicPr>
            <a:picLocks noChangeAspect="1" noChangeArrowheads="1"/>
          </p:cNvPicPr>
          <p:nvPr/>
        </p:nvPicPr>
        <p:blipFill>
          <a:blip r:embed="rId3"/>
          <a:srcRect/>
          <a:stretch>
            <a:fillRect/>
          </a:stretch>
        </p:blipFill>
        <p:spPr bwMode="auto">
          <a:xfrm>
            <a:off x="12877800" y="2152650"/>
            <a:ext cx="1714500" cy="1714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5" name="TextBox 14"/>
          <p:cNvSpPr txBox="1"/>
          <p:nvPr/>
        </p:nvSpPr>
        <p:spPr>
          <a:xfrm>
            <a:off x="9448800" y="838200"/>
            <a:ext cx="8610600" cy="4278094"/>
          </a:xfrm>
          <a:prstGeom prst="rect">
            <a:avLst/>
          </a:prstGeom>
          <a:noFill/>
        </p:spPr>
        <p:txBody>
          <a:bodyPr wrap="square" rtlCol="0">
            <a:spAutoFit/>
          </a:bodyPr>
          <a:lstStyle/>
          <a:p>
            <a:r>
              <a:rPr lang="en-US" sz="2000" b="1" dirty="0" smtClean="0"/>
              <a:t>Problem Statement</a:t>
            </a:r>
          </a:p>
          <a:p>
            <a:pPr lvl="1">
              <a:buFont typeface="Arial" pitchFamily="34" charset="0"/>
              <a:buChar char="•"/>
            </a:pPr>
            <a:r>
              <a:rPr lang="en-US" dirty="0" smtClean="0"/>
              <a:t> Traditional Design-bid-build with Fast-track </a:t>
            </a:r>
          </a:p>
          <a:p>
            <a:pPr lvl="1">
              <a:buFont typeface="Arial" pitchFamily="34" charset="0"/>
              <a:buChar char="•"/>
            </a:pPr>
            <a:r>
              <a:rPr lang="en-US" dirty="0" smtClean="0"/>
              <a:t> 60 CCD’s</a:t>
            </a:r>
          </a:p>
          <a:p>
            <a:pPr lvl="1">
              <a:buFont typeface="Arial" pitchFamily="34" charset="0"/>
              <a:buChar char="•"/>
            </a:pPr>
            <a:r>
              <a:rPr lang="en-US" dirty="0" smtClean="0"/>
              <a:t> 2,700 RFI’s</a:t>
            </a:r>
          </a:p>
          <a:p>
            <a:pPr lvl="1">
              <a:buFont typeface="Arial" pitchFamily="34" charset="0"/>
              <a:buChar char="•"/>
            </a:pPr>
            <a:r>
              <a:rPr lang="en-US" dirty="0" smtClean="0"/>
              <a:t> 700 CO’s</a:t>
            </a:r>
          </a:p>
          <a:p>
            <a:pPr lvl="2">
              <a:buFont typeface="Wingdings" pitchFamily="2" charset="2"/>
              <a:buChar char="Ø"/>
            </a:pPr>
            <a:r>
              <a:rPr lang="en-US" dirty="0"/>
              <a:t> </a:t>
            </a:r>
            <a:r>
              <a:rPr lang="en-US" dirty="0" smtClean="0"/>
              <a:t>Design Omissions/Errors</a:t>
            </a:r>
          </a:p>
          <a:p>
            <a:pPr lvl="2">
              <a:buFont typeface="Wingdings" pitchFamily="2" charset="2"/>
              <a:buChar char="Ø"/>
            </a:pPr>
            <a:r>
              <a:rPr lang="en-US" dirty="0"/>
              <a:t> </a:t>
            </a:r>
            <a:r>
              <a:rPr lang="en-US" dirty="0" smtClean="0"/>
              <a:t>Donor Enhancements</a:t>
            </a:r>
          </a:p>
          <a:p>
            <a:pPr lvl="2">
              <a:buFont typeface="Wingdings" pitchFamily="2" charset="2"/>
              <a:buChar char="Ø"/>
            </a:pPr>
            <a:r>
              <a:rPr lang="en-US" dirty="0"/>
              <a:t> </a:t>
            </a:r>
            <a:r>
              <a:rPr lang="en-US" dirty="0" smtClean="0"/>
              <a:t>Latest &amp; Greatest Medical Technology</a:t>
            </a:r>
          </a:p>
          <a:p>
            <a:pPr lvl="1">
              <a:buFont typeface="Arial" pitchFamily="34" charset="0"/>
              <a:buChar char="•"/>
            </a:pPr>
            <a:r>
              <a:rPr lang="en-US" dirty="0"/>
              <a:t> </a:t>
            </a:r>
            <a:r>
              <a:rPr lang="en-US" dirty="0" smtClean="0"/>
              <a:t>Cost Increase = $250 M (44%)</a:t>
            </a:r>
          </a:p>
          <a:p>
            <a:pPr lvl="1">
              <a:buFont typeface="Arial" pitchFamily="34" charset="0"/>
              <a:buChar char="•"/>
            </a:pPr>
            <a:r>
              <a:rPr lang="en-US" dirty="0"/>
              <a:t> </a:t>
            </a:r>
            <a:r>
              <a:rPr lang="en-US" dirty="0" smtClean="0"/>
              <a:t>7 Month Delay (1</a:t>
            </a:r>
            <a:r>
              <a:rPr lang="en-US" baseline="30000" dirty="0" smtClean="0"/>
              <a:t>st</a:t>
            </a:r>
            <a:r>
              <a:rPr lang="en-US" dirty="0" smtClean="0"/>
              <a:t> pass)</a:t>
            </a:r>
          </a:p>
          <a:p>
            <a:pPr lvl="1">
              <a:buFont typeface="Arial" pitchFamily="34" charset="0"/>
              <a:buChar char="•"/>
            </a:pPr>
            <a:r>
              <a:rPr lang="en-US" dirty="0"/>
              <a:t> </a:t>
            </a:r>
            <a:r>
              <a:rPr lang="en-US" dirty="0" smtClean="0"/>
              <a:t>Bid was done with GMP Docs</a:t>
            </a:r>
          </a:p>
          <a:p>
            <a:pPr lvl="2">
              <a:buFont typeface="Wingdings" pitchFamily="2" charset="2"/>
              <a:buChar char="Ø"/>
            </a:pPr>
            <a:r>
              <a:rPr lang="en-US" dirty="0"/>
              <a:t> </a:t>
            </a:r>
            <a:r>
              <a:rPr lang="en-US" dirty="0" smtClean="0"/>
              <a:t>CD’s Due April 2007 </a:t>
            </a:r>
          </a:p>
          <a:p>
            <a:pPr lvl="2">
              <a:buFont typeface="Wingdings" pitchFamily="2" charset="2"/>
              <a:buChar char="Ø"/>
            </a:pPr>
            <a:r>
              <a:rPr lang="en-US" dirty="0"/>
              <a:t> </a:t>
            </a:r>
            <a:r>
              <a:rPr lang="en-US" dirty="0" smtClean="0"/>
              <a:t>Issued 2 Floors per Month</a:t>
            </a:r>
          </a:p>
          <a:p>
            <a:pPr lvl="2">
              <a:buFont typeface="Wingdings" pitchFamily="2" charset="2"/>
              <a:buChar char="Ø"/>
            </a:pPr>
            <a:r>
              <a:rPr lang="en-US" dirty="0"/>
              <a:t> </a:t>
            </a:r>
            <a:r>
              <a:rPr lang="en-US" dirty="0" smtClean="0"/>
              <a:t>Final Set Arrived January 2009</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0" y="319088"/>
            <a:ext cx="9144000" cy="523875"/>
          </a:xfrm>
          <a:prstGeom prst="rect">
            <a:avLst/>
          </a:prstGeom>
          <a:noFill/>
          <a:ln w="9525">
            <a:noFill/>
            <a:miter lim="800000"/>
            <a:headEnd/>
            <a:tailEnd/>
          </a:ln>
          <a:effectLst/>
        </p:spPr>
        <p:txBody>
          <a:bodyPr>
            <a:spAutoFit/>
          </a:bodyPr>
          <a:lstStyle/>
          <a:p>
            <a:pPr algn="ctr">
              <a:spcBef>
                <a:spcPct val="50000"/>
              </a:spcBef>
              <a:defRPr/>
            </a:pPr>
            <a:r>
              <a:rPr lang="en-US" sz="2800" b="1" u="sng" dirty="0" smtClean="0">
                <a:effectLst>
                  <a:outerShdw blurRad="38100" dist="38100" dir="2700000" algn="tl">
                    <a:srgbClr val="808080"/>
                  </a:outerShdw>
                </a:effectLst>
              </a:rPr>
              <a:t>Alternative Delivery Method (MAE)</a:t>
            </a:r>
            <a:endParaRPr lang="en-US" sz="2800" b="1" u="sng" dirty="0">
              <a:effectLst>
                <a:outerShdw blurRad="38100" dist="38100" dir="2700000" algn="tl">
                  <a:srgbClr val="808080"/>
                </a:outerShdw>
              </a:effectLst>
            </a:endParaRPr>
          </a:p>
        </p:txBody>
      </p:sp>
      <p:sp>
        <p:nvSpPr>
          <p:cNvPr id="11276" name="Rectangle 7"/>
          <p:cNvSpPr>
            <a:spLocks noChangeArrowheads="1"/>
          </p:cNvSpPr>
          <p:nvPr/>
        </p:nvSpPr>
        <p:spPr bwMode="auto">
          <a:xfrm>
            <a:off x="0" y="0"/>
            <a:ext cx="27432000" cy="45720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11277" name="Rectangle 11"/>
          <p:cNvSpPr>
            <a:spLocks noChangeArrowheads="1"/>
          </p:cNvSpPr>
          <p:nvPr/>
        </p:nvSpPr>
        <p:spPr bwMode="auto">
          <a:xfrm>
            <a:off x="0" y="457200"/>
            <a:ext cx="27432000" cy="0"/>
          </a:xfrm>
          <a:prstGeom prst="rect">
            <a:avLst/>
          </a:prstGeom>
          <a:noFill/>
          <a:ln w="9525">
            <a:noFill/>
            <a:miter lim="800000"/>
            <a:headEnd/>
            <a:tailEnd/>
          </a:ln>
        </p:spPr>
        <p:txBody>
          <a:bodyPr wrap="none" anchor="ctr">
            <a:spAutoFit/>
          </a:bodyPr>
          <a:lstStyle/>
          <a:p>
            <a:endParaRPr lang="en-US">
              <a:solidFill>
                <a:schemeClr val="tx1"/>
              </a:solidFill>
              <a:latin typeface="Arial" charset="0"/>
            </a:endParaRPr>
          </a:p>
        </p:txBody>
      </p:sp>
      <p:sp>
        <p:nvSpPr>
          <p:cNvPr id="9" name="TextBox 8"/>
          <p:cNvSpPr txBox="1"/>
          <p:nvPr/>
        </p:nvSpPr>
        <p:spPr>
          <a:xfrm>
            <a:off x="9448800" y="1027093"/>
            <a:ext cx="8305800" cy="954107"/>
          </a:xfrm>
          <a:prstGeom prst="rect">
            <a:avLst/>
          </a:prstGeom>
          <a:noFill/>
        </p:spPr>
        <p:txBody>
          <a:bodyPr wrap="square" rtlCol="0">
            <a:spAutoFit/>
          </a:bodyPr>
          <a:lstStyle/>
          <a:p>
            <a:r>
              <a:rPr lang="en-US" sz="2000" b="1" dirty="0" smtClean="0"/>
              <a:t>Goal</a:t>
            </a:r>
          </a:p>
          <a:p>
            <a:pPr lvl="1">
              <a:buFont typeface="Arial" pitchFamily="34" charset="0"/>
              <a:buChar char="•"/>
            </a:pPr>
            <a:r>
              <a:rPr lang="en-US" dirty="0" smtClean="0"/>
              <a:t> Demonstrate that an alternative delivery method could have more effectively managed the changes while meeting the Owner’s goals.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800" b="0" i="0" u="none" strike="noStrike" cap="none" normalizeH="0" baseline="0" smtClean="0">
            <a:ln>
              <a:noFill/>
            </a:ln>
            <a:solidFill>
              <a:schemeClr val="bg1"/>
            </a:solidFill>
            <a:effectLst/>
            <a:latin typeface="Baskerville Old Face"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800" b="0" i="0" u="none" strike="noStrike" cap="none" normalizeH="0" baseline="0" smtClean="0">
            <a:ln>
              <a:noFill/>
            </a:ln>
            <a:solidFill>
              <a:schemeClr val="bg1"/>
            </a:solidFill>
            <a:effectLst/>
            <a:latin typeface="Baskerville Old Face"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3162</TotalTime>
  <Words>5417</Words>
  <Application>Microsoft Office PowerPoint</Application>
  <PresentationFormat>Custom</PresentationFormat>
  <Paragraphs>1565</Paragraphs>
  <Slides>74</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Baskerville Old Face</vt:lpstr>
      <vt:lpstr>Cambria</vt:lpstr>
      <vt:lpstr>Calibri</vt:lpstr>
      <vt:lpstr>Times New Roman</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Company>The Pennsylvania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McFadden</dc:creator>
  <cp:lastModifiedBy>pdw5000</cp:lastModifiedBy>
  <cp:revision>214</cp:revision>
  <dcterms:created xsi:type="dcterms:W3CDTF">2006-04-03T01:19:06Z</dcterms:created>
  <dcterms:modified xsi:type="dcterms:W3CDTF">2009-04-14T09:59:16Z</dcterms:modified>
</cp:coreProperties>
</file>